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71"/>
  </p:notesMasterIdLst>
  <p:sldIdLst>
    <p:sldId id="257" r:id="rId2"/>
    <p:sldId id="258" r:id="rId3"/>
    <p:sldId id="259" r:id="rId4"/>
    <p:sldId id="325" r:id="rId5"/>
    <p:sldId id="328" r:id="rId6"/>
    <p:sldId id="261" r:id="rId7"/>
    <p:sldId id="272" r:id="rId8"/>
    <p:sldId id="273" r:id="rId9"/>
    <p:sldId id="274" r:id="rId10"/>
    <p:sldId id="333" r:id="rId11"/>
    <p:sldId id="332" r:id="rId12"/>
    <p:sldId id="329" r:id="rId13"/>
    <p:sldId id="331" r:id="rId14"/>
    <p:sldId id="334" r:id="rId15"/>
    <p:sldId id="336" r:id="rId16"/>
    <p:sldId id="335" r:id="rId17"/>
    <p:sldId id="337" r:id="rId18"/>
    <p:sldId id="342" r:id="rId19"/>
    <p:sldId id="343" r:id="rId20"/>
    <p:sldId id="341" r:id="rId21"/>
    <p:sldId id="346" r:id="rId22"/>
    <p:sldId id="345" r:id="rId23"/>
    <p:sldId id="344" r:id="rId24"/>
    <p:sldId id="318" r:id="rId25"/>
    <p:sldId id="286" r:id="rId26"/>
    <p:sldId id="262" r:id="rId27"/>
    <p:sldId id="275" r:id="rId28"/>
    <p:sldId id="276" r:id="rId29"/>
    <p:sldId id="277" r:id="rId30"/>
    <p:sldId id="278" r:id="rId31"/>
    <p:sldId id="280" r:id="rId32"/>
    <p:sldId id="362" r:id="rId33"/>
    <p:sldId id="288" r:id="rId34"/>
    <p:sldId id="357" r:id="rId35"/>
    <p:sldId id="358" r:id="rId36"/>
    <p:sldId id="359" r:id="rId37"/>
    <p:sldId id="361" r:id="rId38"/>
    <p:sldId id="360" r:id="rId39"/>
    <p:sldId id="355" r:id="rId40"/>
    <p:sldId id="356" r:id="rId41"/>
    <p:sldId id="370" r:id="rId42"/>
    <p:sldId id="366" r:id="rId43"/>
    <p:sldId id="367" r:id="rId44"/>
    <p:sldId id="368" r:id="rId45"/>
    <p:sldId id="369" r:id="rId46"/>
    <p:sldId id="394" r:id="rId47"/>
    <p:sldId id="395" r:id="rId48"/>
    <p:sldId id="396" r:id="rId49"/>
    <p:sldId id="397" r:id="rId50"/>
    <p:sldId id="398" r:id="rId51"/>
    <p:sldId id="399" r:id="rId52"/>
    <p:sldId id="371" r:id="rId53"/>
    <p:sldId id="372" r:id="rId54"/>
    <p:sldId id="373" r:id="rId55"/>
    <p:sldId id="374" r:id="rId56"/>
    <p:sldId id="376" r:id="rId57"/>
    <p:sldId id="377" r:id="rId58"/>
    <p:sldId id="386" r:id="rId59"/>
    <p:sldId id="390" r:id="rId60"/>
    <p:sldId id="382" r:id="rId61"/>
    <p:sldId id="388" r:id="rId62"/>
    <p:sldId id="389" r:id="rId63"/>
    <p:sldId id="392" r:id="rId64"/>
    <p:sldId id="391" r:id="rId65"/>
    <p:sldId id="315" r:id="rId66"/>
    <p:sldId id="378" r:id="rId67"/>
    <p:sldId id="379" r:id="rId68"/>
    <p:sldId id="380" r:id="rId69"/>
    <p:sldId id="381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45C76-24F3-4D04-9730-A01E9AB89303}" v="6" dt="2021-07-04T05:55:37.744"/>
    <p1510:client id="{94E753C0-F47F-4DAB-99A2-48C025BC75D4}" v="131" dt="2021-07-02T10:23:17.233"/>
    <p1510:client id="{9D6B7BD9-66E8-4171-9705-966ECA625826}" v="21" dt="2021-07-05T00:50:50.925"/>
    <p1510:client id="{B717BC3A-1DE4-496D-840A-C1CFBD7257A0}" v="405" dt="2021-07-04T05:52:12.494"/>
    <p1510:client id="{E8BC6694-E422-43BD-A0B5-9A0F8469FADB}" v="1714" dt="2021-07-03T06:36:50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34D61-0E16-41C5-98CF-BBA99CC6BF5A}" type="datetimeFigureOut">
              <a:rPr lang="en-US" altLang="ko-KR"/>
              <a:t>7/20/2021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09FEE-7A97-4971-B706-FE88E641B75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9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B6E87F-228F-44B2-B4EE-9BD47B249A9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Title Test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bg1"/>
                </a:solidFill>
                <a:latin typeface="+mn-lt"/>
                <a:cs typeface="lato"/>
              </a:rPr>
              <a:t> Changwon National</a:t>
            </a:r>
            <a:r>
              <a:rPr lang="en-US" altLang="ko-KR" sz="1300" baseline="0">
                <a:solidFill>
                  <a:schemeClr val="bg1"/>
                </a:solidFill>
                <a:latin typeface="+mn-lt"/>
                <a:cs typeface="lato"/>
              </a:rPr>
              <a:t> University</a:t>
            </a:r>
            <a:endParaRPr lang="ko-KR" altLang="en-US" sz="1300">
              <a:solidFill>
                <a:schemeClr val="bg1"/>
              </a:solidFill>
              <a:latin typeface="+mn-lt"/>
              <a:cs typeface="lato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395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defRPr/>
            </a:pPr>
            <a:r>
              <a:rPr lang="en-US" altLang="ko-KR" sz="1300">
                <a:solidFill>
                  <a:schemeClr val="bg1"/>
                </a:solidFill>
                <a:latin typeface="+mn-lt"/>
              </a:rPr>
              <a:t>Sungmoo Son</a:t>
            </a:r>
          </a:p>
          <a:p>
            <a:pPr algn="l">
              <a:defRPr/>
            </a:pPr>
            <a:endParaRPr lang="en-US" altLang="ko-KR" sz="13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boe/fio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altLang="ko-KR" sz="3600" b="1" dirty="0" err="1">
                <a:solidFill>
                  <a:schemeClr val="accent5"/>
                </a:solidFill>
                <a:latin typeface="roboto"/>
                <a:ea typeface="roboto"/>
              </a:rPr>
              <a:t>Fio를</a:t>
            </a:r>
            <a:r>
              <a:rPr lang="en-US" altLang="ko-KR" sz="3600" b="1" dirty="0">
                <a:solidFill>
                  <a:schemeClr val="accent5"/>
                </a:solidFill>
                <a:latin typeface="roboto"/>
                <a:ea typeface="roboto"/>
              </a:rPr>
              <a:t> </a:t>
            </a:r>
            <a:r>
              <a:rPr lang="en-US" altLang="ko-KR" sz="3600" b="1" dirty="0" err="1">
                <a:solidFill>
                  <a:schemeClr val="accent5"/>
                </a:solidFill>
                <a:latin typeface="roboto"/>
                <a:ea typeface="roboto"/>
              </a:rPr>
              <a:t>이용한</a:t>
            </a:r>
            <a:r>
              <a:rPr lang="en-US" altLang="ko-KR" sz="3600" b="1" dirty="0">
                <a:solidFill>
                  <a:schemeClr val="accent5"/>
                </a:solidFill>
                <a:latin typeface="roboto"/>
                <a:ea typeface="roboto"/>
              </a:rPr>
              <a:t> </a:t>
            </a:r>
            <a:r>
              <a:rPr lang="en-US" altLang="ko-KR" sz="3600" b="1" dirty="0" err="1">
                <a:solidFill>
                  <a:schemeClr val="accent5"/>
                </a:solidFill>
                <a:latin typeface="roboto"/>
                <a:ea typeface="roboto"/>
              </a:rPr>
              <a:t>Pidstat</a:t>
            </a:r>
            <a:r>
              <a:rPr lang="en-US" altLang="ko-KR" sz="3600" b="1" dirty="0">
                <a:solidFill>
                  <a:schemeClr val="accent5"/>
                </a:solidFill>
                <a:latin typeface="roboto"/>
                <a:ea typeface="roboto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roboto"/>
                <a:ea typeface="roboto"/>
              </a:rPr>
              <a:t>측정</a:t>
            </a:r>
            <a:r>
              <a:rPr lang="en-US" altLang="ko-KR" sz="3600" b="1" dirty="0" smtClean="0">
                <a:solidFill>
                  <a:schemeClr val="accent5"/>
                </a:solidFill>
                <a:latin typeface="roboto"/>
                <a:ea typeface="roboto"/>
              </a:rPr>
              <a:t> </a:t>
            </a:r>
            <a:r>
              <a:rPr lang="ko-KR" altLang="en-US" sz="3600" b="1" dirty="0" smtClean="0">
                <a:solidFill>
                  <a:schemeClr val="accent5"/>
                </a:solidFill>
                <a:latin typeface="roboto"/>
                <a:ea typeface="roboto"/>
              </a:rPr>
              <a:t>기초</a:t>
            </a:r>
            <a:r>
              <a:rPr lang="en-US" altLang="ko-KR" sz="3600" b="1" dirty="0" smtClean="0">
                <a:solidFill>
                  <a:schemeClr val="accent5"/>
                </a:solidFill>
                <a:latin typeface="roboto"/>
                <a:ea typeface="roboto"/>
              </a:rPr>
              <a:t> </a:t>
            </a:r>
            <a:r>
              <a:rPr lang="en-US" altLang="ko-KR" sz="3600" b="1" dirty="0" err="1">
                <a:solidFill>
                  <a:schemeClr val="accent5"/>
                </a:solidFill>
                <a:latin typeface="roboto"/>
                <a:ea typeface="roboto"/>
              </a:rPr>
              <a:t>메뉴얼</a:t>
            </a:r>
            <a:endParaRPr lang="en-US" altLang="ko-KR" sz="3600" b="1" dirty="0">
              <a:solidFill>
                <a:schemeClr val="accent5"/>
              </a:solidFill>
              <a:latin typeface="roboto"/>
              <a:ea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2200" b="1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Sungmoo</a:t>
            </a:r>
            <a:r>
              <a:rPr lang="en-US" altLang="ko-KR" sz="2200" b="1">
                <a:solidFill>
                  <a:schemeClr val="accent5"/>
                </a:solidFill>
                <a:latin typeface="lato"/>
                <a:ea typeface="lato"/>
                <a:cs typeface="lato"/>
              </a:rPr>
              <a:t> 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  <a:defRPr/>
            </a:pPr>
            <a:r>
              <a:rPr lang="en-US" altLang="ko-KR" sz="2400">
                <a:latin typeface="+mj-lt"/>
                <a:ea typeface="lato"/>
                <a:cs typeface="lato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>
          <a:xfrm>
            <a:off x="5947410" y="564528"/>
            <a:ext cx="287655" cy="353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30153" rIns="91440" bIns="4572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endParaRPr lang="en-US" altLang="ko-KR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771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j-lt"/>
                <a:cs typeface="+mj-lt"/>
              </a:rPr>
              <a:t>2</a:t>
            </a:r>
            <a:r>
              <a:rPr lang="ko-KR" altLang="ko-KR" dirty="0">
                <a:ea typeface="+mj-lt"/>
                <a:cs typeface="+mj-lt"/>
              </a:rPr>
              <a:t>. </a:t>
            </a:r>
            <a:r>
              <a:rPr lang="ko-KR" altLang="ko-KR" dirty="0" err="1">
                <a:ea typeface="+mj-lt"/>
                <a:cs typeface="+mj-lt"/>
              </a:rPr>
              <a:t>fio</a:t>
            </a:r>
            <a:r>
              <a:rPr lang="ko-KR" altLang="ko-KR" dirty="0">
                <a:ea typeface="+mj-lt"/>
                <a:cs typeface="+mj-lt"/>
              </a:rPr>
              <a:t> </a:t>
            </a:r>
            <a:r>
              <a:rPr lang="en-US" altLang="ko-KR" dirty="0" err="1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ko-KR" altLang="en-US" sz="3200" dirty="0" smtClean="0">
                <a:ea typeface="+mj-lt"/>
                <a:cs typeface="+mj-lt"/>
              </a:rPr>
              <a:t>옵션 종류</a:t>
            </a:r>
            <a:r>
              <a:rPr lang="en-US" altLang="ko-KR" sz="3200" dirty="0" smtClean="0">
                <a:ea typeface="+mj-lt"/>
                <a:cs typeface="+mj-lt"/>
              </a:rPr>
              <a:t>(</a:t>
            </a:r>
            <a:r>
              <a:rPr lang="ko-KR" altLang="en-US" sz="3200" dirty="0" smtClean="0">
                <a:ea typeface="+mj-lt"/>
                <a:cs typeface="+mj-lt"/>
              </a:rPr>
              <a:t>기본 옵션</a:t>
            </a:r>
            <a:r>
              <a:rPr lang="en-US" altLang="ko-KR" sz="3200" dirty="0" smtClean="0">
                <a:ea typeface="+mj-lt"/>
                <a:cs typeface="+mj-lt"/>
              </a:rPr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Directory : </a:t>
            </a:r>
            <a:r>
              <a:rPr lang="ko-KR" altLang="en-US" dirty="0" smtClean="0"/>
              <a:t>작업할 폴더 경로</a:t>
            </a:r>
            <a:endParaRPr lang="en-US" altLang="ko-KR" dirty="0" smtClean="0"/>
          </a:p>
          <a:p>
            <a:r>
              <a:rPr lang="en-US" altLang="ko-KR" dirty="0" smtClean="0"/>
              <a:t>name: </a:t>
            </a:r>
            <a:r>
              <a:rPr lang="ko-KR" altLang="en-US" dirty="0" smtClean="0"/>
              <a:t>테스트 명</a:t>
            </a:r>
            <a:endParaRPr lang="en-US" altLang="ko-KR" dirty="0" smtClean="0"/>
          </a:p>
          <a:p>
            <a:r>
              <a:rPr lang="en-US" altLang="ko-KR" dirty="0" err="1" smtClean="0"/>
              <a:t>rw</a:t>
            </a:r>
            <a:r>
              <a:rPr lang="en-US" altLang="ko-KR" dirty="0" smtClean="0"/>
              <a:t>: I/O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(read/ write / </a:t>
            </a:r>
            <a:r>
              <a:rPr lang="en-US" altLang="ko-KR" dirty="0" err="1" smtClean="0"/>
              <a:t>randread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randwrite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bs</a:t>
            </a:r>
            <a:r>
              <a:rPr lang="en-US" altLang="ko-KR" dirty="0" smtClean="0"/>
              <a:t>(block size):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I/O(outstanding request)</a:t>
            </a:r>
            <a:r>
              <a:rPr lang="ko-KR" altLang="en-US" dirty="0" smtClean="0"/>
              <a:t> 크기</a:t>
            </a:r>
            <a:endParaRPr lang="en-US" altLang="ko-KR" dirty="0" smtClean="0"/>
          </a:p>
          <a:p>
            <a:r>
              <a:rPr lang="en-US" altLang="ko-KR" dirty="0" smtClean="0"/>
              <a:t>size: </a:t>
            </a:r>
            <a:r>
              <a:rPr lang="ko-KR" altLang="en-US" dirty="0" smtClean="0"/>
              <a:t>하나의 </a:t>
            </a:r>
            <a:r>
              <a:rPr lang="en-US" altLang="ko-KR" dirty="0"/>
              <a:t>P</a:t>
            </a:r>
            <a:r>
              <a:rPr lang="en-US" altLang="ko-KR" dirty="0" smtClean="0"/>
              <a:t>rocess</a:t>
            </a:r>
            <a:r>
              <a:rPr lang="ko-KR" altLang="en-US" dirty="0" smtClean="0"/>
              <a:t>가 동작할 때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을 하는 바이너리 파일의 크기</a:t>
            </a:r>
            <a:endParaRPr lang="en-US" altLang="ko-KR" dirty="0" smtClean="0"/>
          </a:p>
          <a:p>
            <a:r>
              <a:rPr lang="en-US" altLang="ko-KR" dirty="0" err="1" smtClean="0"/>
              <a:t>numjob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생성되는 </a:t>
            </a:r>
            <a:r>
              <a:rPr lang="en-US" altLang="ko-KR" dirty="0"/>
              <a:t>P</a:t>
            </a:r>
            <a:r>
              <a:rPr lang="en-US" altLang="ko-KR" dirty="0" smtClean="0"/>
              <a:t>rocess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r>
              <a:rPr lang="en-US" altLang="ko-KR" dirty="0" smtClean="0"/>
              <a:t>runtime: </a:t>
            </a:r>
            <a:r>
              <a:rPr lang="ko-KR" altLang="en-US" dirty="0" smtClean="0"/>
              <a:t>테스트 진행시간</a:t>
            </a:r>
            <a:endParaRPr lang="en-US" altLang="ko-KR" dirty="0" smtClean="0"/>
          </a:p>
          <a:p>
            <a:r>
              <a:rPr lang="en-US" altLang="ko-KR" dirty="0" err="1" smtClean="0"/>
              <a:t>group_reporting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그룹으로 결과치 출력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50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file </a:t>
            </a:r>
            <a:r>
              <a:rPr lang="ko-KR" altLang="en-US" dirty="0" smtClean="0"/>
              <a:t>생성 및 옵션 선택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Job file: </a:t>
            </a:r>
            <a:r>
              <a:rPr lang="ko-KR" altLang="en-US" dirty="0" smtClean="0"/>
              <a:t>특정 워크로드를 실행시키기 위한 파일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53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fio</a:t>
            </a:r>
            <a:r>
              <a:rPr lang="ko-KR" altLang="en-US" dirty="0" smtClean="0"/>
              <a:t>를 사용할 때 모든 명령어는 처음에 </a:t>
            </a:r>
            <a:r>
              <a:rPr lang="en-US" altLang="ko-KR" dirty="0" err="1" smtClean="0"/>
              <a:t>fio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r>
              <a:rPr lang="en-US" altLang="ko-KR" dirty="0" err="1"/>
              <a:t>f</a:t>
            </a:r>
            <a:r>
              <a:rPr lang="en-US" altLang="ko-KR" dirty="0" err="1" smtClean="0"/>
              <a:t>io</a:t>
            </a:r>
            <a:r>
              <a:rPr lang="ko-KR" altLang="en-US" dirty="0" smtClean="0"/>
              <a:t>에 옵션을 삽입할 때 옵션 앞에 </a:t>
            </a:r>
            <a:r>
              <a:rPr lang="en-US" altLang="ko-KR" dirty="0" smtClean="0"/>
              <a:t>--</a:t>
            </a:r>
            <a:r>
              <a:rPr lang="ko-KR" altLang="en-US" dirty="0" smtClean="0"/>
              <a:t>를 넣기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3" y="2706254"/>
            <a:ext cx="6569370" cy="3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01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file </a:t>
            </a:r>
            <a:r>
              <a:rPr lang="ko-KR" altLang="en-US" dirty="0" smtClean="0"/>
              <a:t>생성하기 위해서 디렉토리를 생성</a:t>
            </a:r>
            <a:r>
              <a:rPr lang="en-US" altLang="ko-KR" dirty="0" smtClean="0"/>
              <a:t>( ex) </a:t>
            </a:r>
            <a:r>
              <a:rPr lang="en-US" altLang="ko-KR" dirty="0" err="1" smtClean="0"/>
              <a:t>fio_test</a:t>
            </a:r>
            <a:r>
              <a:rPr lang="en-US" altLang="ko-KR" dirty="0" smtClean="0"/>
              <a:t> )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mkdir</a:t>
            </a:r>
            <a:r>
              <a:rPr lang="en-US" altLang="ko-KR" dirty="0" smtClean="0"/>
              <a:t>: </a:t>
            </a:r>
            <a:r>
              <a:rPr lang="ko-KR" altLang="en-US" dirty="0" smtClean="0"/>
              <a:t>디렉토리를 만들기 위한 명령어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ls: </a:t>
            </a:r>
            <a:r>
              <a:rPr lang="ko-KR" altLang="en-US" dirty="0" smtClean="0"/>
              <a:t>현재 위치에서 디렉토리에 있는 내용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디렉토리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출력하는 명령어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8" y="3168073"/>
            <a:ext cx="7257679" cy="3326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9" y="3953163"/>
            <a:ext cx="7257679" cy="60988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521528" y="4307219"/>
            <a:ext cx="1080654" cy="301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3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file </a:t>
            </a:r>
            <a:r>
              <a:rPr lang="ko-KR" altLang="en-US" dirty="0" smtClean="0"/>
              <a:t>이름 설정하기</a:t>
            </a:r>
            <a:r>
              <a:rPr lang="en-US" altLang="ko-KR" dirty="0" smtClean="0"/>
              <a:t>( ex) </a:t>
            </a:r>
            <a:r>
              <a:rPr lang="en-US" altLang="ko-KR" dirty="0" err="1" smtClean="0"/>
              <a:t>fio</a:t>
            </a:r>
            <a:r>
              <a:rPr lang="en-US" altLang="ko-KR" dirty="0" smtClean="0"/>
              <a:t> 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fio</a:t>
            </a:r>
            <a:r>
              <a:rPr lang="en-US" altLang="ko-KR" dirty="0" smtClean="0"/>
              <a:t> --directory=</a:t>
            </a:r>
            <a:r>
              <a:rPr lang="en-US" altLang="ko-KR" dirty="0" err="1" smtClean="0"/>
              <a:t>fio_test</a:t>
            </a:r>
            <a:r>
              <a:rPr lang="en-US" altLang="ko-KR" dirty="0" smtClean="0"/>
              <a:t> --name=</a:t>
            </a:r>
            <a:r>
              <a:rPr lang="en-US" altLang="ko-KR" dirty="0" err="1" smtClean="0"/>
              <a:t>fio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fio_test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디렉토리에 </a:t>
            </a:r>
            <a:r>
              <a:rPr lang="en-US" altLang="ko-KR" dirty="0" err="1" smtClean="0"/>
              <a:t>fio</a:t>
            </a:r>
            <a:r>
              <a:rPr lang="ko-KR" altLang="en-US" dirty="0" smtClean="0"/>
              <a:t>라는 이름의 </a:t>
            </a:r>
            <a:r>
              <a:rPr lang="en-US" altLang="ko-KR" dirty="0" smtClean="0"/>
              <a:t>Job file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추가적으로 </a:t>
            </a:r>
            <a:r>
              <a:rPr lang="en-US" altLang="ko-KR" dirty="0"/>
              <a:t>I/O</a:t>
            </a:r>
            <a:r>
              <a:rPr lang="ko-KR" altLang="en-US" dirty="0"/>
              <a:t>을 하는 </a:t>
            </a:r>
            <a:r>
              <a:rPr lang="ko-KR" altLang="en-US" u="sng" dirty="0"/>
              <a:t>프로세스 크기</a:t>
            </a:r>
            <a:r>
              <a:rPr lang="ko-KR" altLang="en-US" dirty="0"/>
              <a:t>를 정해주어야 </a:t>
            </a:r>
            <a:r>
              <a:rPr lang="en-US" altLang="ko-KR" dirty="0" err="1"/>
              <a:t>fio</a:t>
            </a:r>
            <a:r>
              <a:rPr lang="ko-KR" altLang="en-US" dirty="0"/>
              <a:t>가 동작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700014"/>
            <a:ext cx="6962775" cy="1600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1012" y="3490878"/>
            <a:ext cx="2594697" cy="166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2"/>
          </p:cNvCxnSpPr>
          <p:nvPr/>
        </p:nvCxnSpPr>
        <p:spPr>
          <a:xfrm>
            <a:off x="1778361" y="3657600"/>
            <a:ext cx="2479603" cy="1025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88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fio</a:t>
            </a:r>
            <a:r>
              <a:rPr lang="en-US" altLang="ko-KR" dirty="0" smtClean="0"/>
              <a:t> --directory=</a:t>
            </a:r>
            <a:r>
              <a:rPr lang="en-US" altLang="ko-KR" dirty="0" err="1" smtClean="0"/>
              <a:t>fio_test</a:t>
            </a:r>
            <a:r>
              <a:rPr lang="en-US" altLang="ko-KR" dirty="0" smtClean="0"/>
              <a:t> --name=</a:t>
            </a:r>
            <a:r>
              <a:rPr lang="en-US" altLang="ko-KR" dirty="0" err="1" smtClean="0"/>
              <a:t>fio</a:t>
            </a:r>
            <a:r>
              <a:rPr lang="en-US" altLang="ko-KR" dirty="0" smtClean="0"/>
              <a:t> </a:t>
            </a:r>
            <a:r>
              <a:rPr lang="en-US" altLang="ko-KR" dirty="0"/>
              <a:t>--</a:t>
            </a:r>
            <a:r>
              <a:rPr lang="en-US" altLang="ko-KR" dirty="0" smtClean="0"/>
              <a:t>size=100MB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fio_test</a:t>
            </a:r>
            <a:r>
              <a:rPr lang="en-US" altLang="ko-KR" dirty="0" smtClean="0"/>
              <a:t> </a:t>
            </a:r>
            <a:r>
              <a:rPr lang="ko-KR" altLang="en-US" dirty="0"/>
              <a:t>디렉토리에 </a:t>
            </a:r>
            <a:r>
              <a:rPr lang="ko-KR" altLang="en-US" dirty="0" smtClean="0"/>
              <a:t>이름은 </a:t>
            </a:r>
            <a:r>
              <a:rPr lang="en-US" altLang="ko-KR" dirty="0" err="1" smtClean="0"/>
              <a:t>fio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프로세스를 동작시킬 때</a:t>
            </a:r>
            <a:r>
              <a:rPr lang="en-US" altLang="ko-KR" dirty="0" smtClean="0"/>
              <a:t> I/O</a:t>
            </a:r>
            <a:r>
              <a:rPr lang="ko-KR" altLang="en-US" dirty="0" smtClean="0"/>
              <a:t>하는 프로세스의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크기는 </a:t>
            </a:r>
            <a:r>
              <a:rPr lang="en-US" altLang="ko-KR" u="sng" dirty="0" smtClean="0"/>
              <a:t>100MB</a:t>
            </a:r>
            <a:r>
              <a:rPr lang="ko-KR" altLang="en-US" u="sng" dirty="0" smtClean="0"/>
              <a:t>의 </a:t>
            </a:r>
            <a:r>
              <a:rPr lang="en-US" altLang="ko-KR" u="sng" dirty="0" smtClean="0"/>
              <a:t> Job 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fio</a:t>
            </a:r>
            <a:r>
              <a:rPr lang="ko-KR" altLang="en-US" dirty="0" smtClean="0"/>
              <a:t>를 실행하기 위한 최소 옵션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40" y="4878526"/>
            <a:ext cx="4593818" cy="6972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0" y="3227832"/>
            <a:ext cx="6762750" cy="9810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42616" y="3886201"/>
            <a:ext cx="1453895" cy="3227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 flipH="1" flipV="1">
            <a:off x="2002536" y="2350008"/>
            <a:ext cx="1367028" cy="1536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2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fio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Job file</a:t>
            </a:r>
            <a:r>
              <a:rPr lang="ko-KR" altLang="en-US" dirty="0" smtClean="0"/>
              <a:t>의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크기를 정해준 상태로 실행하면 다른 옵션들이 기본 값으로 세팅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</a:t>
            </a:r>
            <a:r>
              <a:rPr lang="en-US" altLang="ko-KR" dirty="0" err="1" smtClean="0"/>
              <a:t>rw</a:t>
            </a:r>
            <a:r>
              <a:rPr lang="en-US" altLang="ko-KR" dirty="0" smtClean="0"/>
              <a:t>=read, 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=4096B, </a:t>
            </a:r>
            <a:r>
              <a:rPr lang="en-US" altLang="ko-KR" dirty="0" err="1" smtClean="0"/>
              <a:t>numjobs</a:t>
            </a:r>
            <a:r>
              <a:rPr lang="en-US" altLang="ko-KR" dirty="0" smtClean="0"/>
              <a:t>=1 </a:t>
            </a:r>
            <a:r>
              <a:rPr lang="ko-KR" altLang="en-US" dirty="0" smtClean="0"/>
              <a:t>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95" y="3191256"/>
            <a:ext cx="7563775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4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fio</a:t>
            </a:r>
            <a:r>
              <a:rPr lang="en-US" altLang="ko-KR" dirty="0"/>
              <a:t> --directory=</a:t>
            </a:r>
            <a:r>
              <a:rPr lang="en-US" altLang="ko-KR" dirty="0" err="1"/>
              <a:t>fio_test</a:t>
            </a:r>
            <a:r>
              <a:rPr lang="en-US" altLang="ko-KR" dirty="0"/>
              <a:t> --name=</a:t>
            </a:r>
            <a:r>
              <a:rPr lang="en-US" altLang="ko-KR" dirty="0" err="1"/>
              <a:t>fio</a:t>
            </a:r>
            <a:r>
              <a:rPr lang="en-US" altLang="ko-KR" dirty="0"/>
              <a:t> --</a:t>
            </a:r>
            <a:r>
              <a:rPr lang="en-US" altLang="ko-KR" dirty="0" smtClean="0"/>
              <a:t>size=100MB --</a:t>
            </a:r>
            <a:r>
              <a:rPr lang="en-US" altLang="ko-KR" dirty="0" err="1" smtClean="0"/>
              <a:t>rw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randread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I/O </a:t>
            </a:r>
            <a:r>
              <a:rPr lang="ko-KR" altLang="en-US" dirty="0" smtClean="0"/>
              <a:t>타입을 </a:t>
            </a:r>
            <a:r>
              <a:rPr lang="en-US" altLang="ko-KR" dirty="0" err="1" smtClean="0"/>
              <a:t>randread</a:t>
            </a:r>
            <a:r>
              <a:rPr lang="ko-KR" altLang="en-US" dirty="0" smtClean="0"/>
              <a:t>로 설정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79" y="2743200"/>
            <a:ext cx="8347864" cy="137413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148840" y="3118104"/>
            <a:ext cx="1261872" cy="2194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697480" y="1947672"/>
            <a:ext cx="82296" cy="1170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75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fio</a:t>
            </a:r>
            <a:r>
              <a:rPr lang="en-US" altLang="ko-KR" dirty="0"/>
              <a:t> --directory=</a:t>
            </a:r>
            <a:r>
              <a:rPr lang="en-US" altLang="ko-KR" dirty="0" err="1"/>
              <a:t>fio_test</a:t>
            </a:r>
            <a:r>
              <a:rPr lang="en-US" altLang="ko-KR" dirty="0"/>
              <a:t> --name=</a:t>
            </a:r>
            <a:r>
              <a:rPr lang="en-US" altLang="ko-KR" dirty="0" err="1"/>
              <a:t>fio</a:t>
            </a:r>
            <a:r>
              <a:rPr lang="en-US" altLang="ko-KR" dirty="0"/>
              <a:t> --size=100MB --</a:t>
            </a:r>
            <a:r>
              <a:rPr lang="en-US" altLang="ko-KR" dirty="0" err="1" smtClean="0"/>
              <a:t>rw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randread</a:t>
            </a:r>
            <a:r>
              <a:rPr lang="en-US" altLang="ko-KR" dirty="0" smtClean="0"/>
              <a:t> --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=100K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I/O </a:t>
            </a:r>
            <a:r>
              <a:rPr lang="ko-KR" altLang="en-US" dirty="0" smtClean="0"/>
              <a:t>타입의 크기 </a:t>
            </a:r>
            <a:r>
              <a:rPr lang="ko-KR" altLang="en-US" u="sng" dirty="0" smtClean="0"/>
              <a:t>한 개당 </a:t>
            </a:r>
            <a:r>
              <a:rPr lang="en-US" altLang="ko-KR" u="sng" dirty="0" smtClean="0"/>
              <a:t>100K</a:t>
            </a:r>
            <a:r>
              <a:rPr lang="ko-KR" altLang="en-US" dirty="0" smtClean="0"/>
              <a:t>로 설정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34" y="2578609"/>
            <a:ext cx="8509370" cy="131540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498848" y="2953512"/>
            <a:ext cx="1517904" cy="265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H="1" flipV="1">
            <a:off x="3849624" y="1956816"/>
            <a:ext cx="1408176" cy="9966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178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fio</a:t>
            </a:r>
            <a:r>
              <a:rPr lang="en-US" altLang="ko-KR" dirty="0"/>
              <a:t> --directory=</a:t>
            </a:r>
            <a:r>
              <a:rPr lang="en-US" altLang="ko-KR" dirty="0" err="1"/>
              <a:t>fio_test</a:t>
            </a:r>
            <a:r>
              <a:rPr lang="en-US" altLang="ko-KR" dirty="0"/>
              <a:t> --name=</a:t>
            </a:r>
            <a:r>
              <a:rPr lang="en-US" altLang="ko-KR" dirty="0" err="1"/>
              <a:t>fio</a:t>
            </a:r>
            <a:r>
              <a:rPr lang="en-US" altLang="ko-KR" dirty="0"/>
              <a:t> --size=100MB --</a:t>
            </a:r>
            <a:r>
              <a:rPr lang="en-US" altLang="ko-KR" dirty="0" err="1"/>
              <a:t>rw</a:t>
            </a:r>
            <a:r>
              <a:rPr lang="en-US" altLang="ko-KR" dirty="0"/>
              <a:t>=</a:t>
            </a:r>
            <a:r>
              <a:rPr lang="en-US" altLang="ko-KR" dirty="0" err="1"/>
              <a:t>randread</a:t>
            </a:r>
            <a:r>
              <a:rPr lang="en-US" altLang="ko-KR" dirty="0"/>
              <a:t> --</a:t>
            </a:r>
            <a:r>
              <a:rPr lang="en-US" altLang="ko-KR" dirty="0" err="1" smtClean="0"/>
              <a:t>bs</a:t>
            </a:r>
            <a:r>
              <a:rPr lang="en-US" altLang="ko-KR" dirty="0" smtClean="0"/>
              <a:t>=100K –</a:t>
            </a:r>
            <a:r>
              <a:rPr lang="en-US" altLang="ko-KR" dirty="0" err="1" smtClean="0"/>
              <a:t>numjobs</a:t>
            </a:r>
            <a:r>
              <a:rPr lang="en-US" altLang="ko-KR" dirty="0" smtClean="0"/>
              <a:t>=1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u="sng" dirty="0" smtClean="0"/>
              <a:t>생성 프로세스 수 </a:t>
            </a:r>
            <a:r>
              <a:rPr lang="en-US" altLang="ko-KR" u="sng" dirty="0" smtClean="0"/>
              <a:t>1</a:t>
            </a:r>
            <a:r>
              <a:rPr lang="ko-KR" altLang="en-US" u="sng" dirty="0" smtClean="0"/>
              <a:t>개</a:t>
            </a:r>
            <a:endParaRPr lang="en-US" altLang="ko-KR" u="sng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06" y="2895849"/>
            <a:ext cx="8130200" cy="120447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040130" y="3725296"/>
            <a:ext cx="1888236" cy="4048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>
          <a:xfrm flipV="1">
            <a:off x="1984248" y="2503332"/>
            <a:ext cx="100584" cy="1221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99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ko-KR" altLang="en-US" dirty="0"/>
              <a:t>1. </a:t>
            </a:r>
            <a:r>
              <a:rPr lang="ko-KR" altLang="en-US" dirty="0" err="1"/>
              <a:t>fio</a:t>
            </a:r>
            <a:r>
              <a:rPr lang="ko-KR" altLang="en-US" dirty="0"/>
              <a:t> 소개 및 설치</a:t>
            </a:r>
          </a:p>
          <a:p>
            <a:r>
              <a:rPr lang="ko-KR" altLang="en-US" dirty="0"/>
              <a:t>2.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 err="1">
                <a:ea typeface="+mn-lt"/>
                <a:cs typeface="+mn-lt"/>
              </a:rPr>
              <a:t>fio</a:t>
            </a:r>
            <a:r>
              <a:rPr lang="ko-KR" dirty="0">
                <a:ea typeface="+mn-lt"/>
                <a:cs typeface="+mn-lt"/>
              </a:rPr>
              <a:t> 사용법</a:t>
            </a:r>
            <a:endParaRPr lang="ko-KR" altLang="en-US" dirty="0"/>
          </a:p>
          <a:p>
            <a:r>
              <a:rPr lang="ko-KR" altLang="en-US" dirty="0"/>
              <a:t>3.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 err="1">
                <a:ea typeface="+mn-lt"/>
                <a:cs typeface="+mn-lt"/>
              </a:rPr>
              <a:t>pidstat</a:t>
            </a:r>
            <a:r>
              <a:rPr lang="ko-KR" dirty="0">
                <a:ea typeface="+mn-lt"/>
                <a:cs typeface="+mn-lt"/>
              </a:rPr>
              <a:t> 소개 및 설치</a:t>
            </a:r>
            <a:endParaRPr lang="ko-KR" altLang="en-US" dirty="0">
              <a:ea typeface="+mn-lt"/>
              <a:cs typeface="+mn-lt"/>
            </a:endParaRPr>
          </a:p>
          <a:p>
            <a:r>
              <a:rPr lang="ko-KR" altLang="en-US" dirty="0"/>
              <a:t>4. </a:t>
            </a:r>
            <a:r>
              <a:rPr lang="ko-KR" altLang="en-US" dirty="0" err="1"/>
              <a:t>sysstat</a:t>
            </a:r>
            <a:r>
              <a:rPr lang="ko-KR" altLang="en-US" dirty="0"/>
              <a:t> 사용법</a:t>
            </a:r>
          </a:p>
          <a:p>
            <a:r>
              <a:rPr lang="ko-KR" altLang="en-US" dirty="0"/>
              <a:t>5</a:t>
            </a:r>
            <a:r>
              <a:rPr lang="ko-KR" altLang="en-US" dirty="0" smtClean="0"/>
              <a:t>. </a:t>
            </a:r>
            <a:r>
              <a:rPr lang="ko-KR" altLang="en-US" dirty="0" err="1" smtClean="0"/>
              <a:t>fio</a:t>
            </a:r>
            <a:r>
              <a:rPr lang="ko-KR" altLang="en-US" dirty="0" err="1"/>
              <a:t>를</a:t>
            </a:r>
            <a:r>
              <a:rPr lang="ko-KR" altLang="en-US" dirty="0"/>
              <a:t> 사용한 </a:t>
            </a:r>
            <a:r>
              <a:rPr lang="ko-KR" altLang="en-US" dirty="0" err="1"/>
              <a:t>pidstat</a:t>
            </a:r>
            <a:r>
              <a:rPr lang="ko-KR" altLang="en-US" dirty="0"/>
              <a:t> </a:t>
            </a:r>
            <a:r>
              <a:rPr lang="ko-KR" altLang="en-US" dirty="0" err="1"/>
              <a:t>측정환경</a:t>
            </a:r>
            <a:endParaRPr lang="ko-KR" altLang="en-US" dirty="0"/>
          </a:p>
          <a:p>
            <a:r>
              <a:rPr lang="ko-KR" altLang="en-US" dirty="0"/>
              <a:t>6</a:t>
            </a:r>
            <a:r>
              <a:rPr lang="ko-KR" altLang="en-US" dirty="0" smtClean="0"/>
              <a:t>. 측정 </a:t>
            </a:r>
            <a:r>
              <a:rPr lang="ko-KR" altLang="en-US" dirty="0"/>
              <a:t>결과</a:t>
            </a:r>
          </a:p>
          <a:p>
            <a:r>
              <a:rPr lang="ko-KR" altLang="en-US" dirty="0"/>
              <a:t>7</a:t>
            </a:r>
            <a:r>
              <a:rPr lang="ko-KR" altLang="en-US" dirty="0" smtClean="0"/>
              <a:t>. 결론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4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fio</a:t>
            </a:r>
            <a:r>
              <a:rPr lang="en-US" altLang="ko-KR" dirty="0" smtClean="0"/>
              <a:t> </a:t>
            </a:r>
            <a:r>
              <a:rPr lang="ko-KR" altLang="en-US" dirty="0" smtClean="0"/>
              <a:t>워크로드를 동작 종료시키기 위한 시간 기반 옵션과 사이즈 기반 옵션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존재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시간 기반 옵션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파일의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가 끝나지 않더라도 시간이 끝나면 동작 종료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사이즈 기반 옵션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시간에 관계없이 설정 사이즈의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이 끝나면 동작 종료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40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시간 관련 옵션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dirty="0" err="1" smtClean="0"/>
              <a:t>time_based</a:t>
            </a:r>
            <a:endParaRPr lang="en-US" altLang="ko-KR" sz="22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runtime</a:t>
            </a:r>
            <a:r>
              <a:rPr lang="ko-KR" altLang="en-US" sz="1800" dirty="0" smtClean="0"/>
              <a:t>을 설정하면 </a:t>
            </a:r>
            <a:r>
              <a:rPr lang="en-US" altLang="ko-KR" sz="1800" dirty="0" err="1" smtClean="0"/>
              <a:t>fio</a:t>
            </a:r>
            <a:r>
              <a:rPr lang="ko-KR" altLang="en-US" sz="1800" dirty="0"/>
              <a:t>가 지정된 기간 동안 </a:t>
            </a:r>
            <a:r>
              <a:rPr lang="ko-KR" altLang="en-US" sz="1800" dirty="0" smtClean="0"/>
              <a:t>실행</a:t>
            </a:r>
            <a:r>
              <a:rPr lang="en-US" altLang="ko-KR" sz="1800" dirty="0" smtClean="0"/>
              <a:t>,</a:t>
            </a:r>
            <a:r>
              <a:rPr lang="ko-KR" altLang="en-US" sz="1800" dirty="0"/>
              <a:t> 동일한 </a:t>
            </a:r>
            <a:r>
              <a:rPr lang="ko-KR" altLang="en-US" sz="1800" dirty="0" smtClean="0"/>
              <a:t>작업 부하를 </a:t>
            </a:r>
            <a:r>
              <a:rPr lang="en-US" altLang="ko-KR" sz="1800" dirty="0"/>
              <a:t>runtime</a:t>
            </a:r>
            <a:r>
              <a:rPr lang="ko-KR" altLang="en-US" sz="1800" dirty="0"/>
              <a:t>허용하는 만큼 반복</a:t>
            </a:r>
            <a:endParaRPr lang="en-US" altLang="ko-KR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dirty="0" err="1" smtClean="0"/>
              <a:t>startdelay</a:t>
            </a:r>
            <a:endParaRPr lang="en-US" altLang="ko-KR" sz="22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/>
              <a:t>지정된 시간 동안 작업 시작을 지연</a:t>
            </a:r>
            <a:endParaRPr lang="en-US" altLang="ko-KR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200" dirty="0" err="1" smtClean="0"/>
              <a:t>ramp_time</a:t>
            </a:r>
            <a:endParaRPr lang="en-US" altLang="ko-KR" sz="22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성능 </a:t>
            </a:r>
            <a:r>
              <a:rPr lang="ko-KR" altLang="en-US" sz="1800" dirty="0"/>
              <a:t>수치를 기록하기 전에 이 시간 동안 지정된 워크로드를 </a:t>
            </a:r>
            <a:r>
              <a:rPr lang="ko-KR" altLang="en-US" sz="1800" dirty="0" smtClean="0"/>
              <a:t>실행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성능이 안정화되도록 하여 안정적인 결과에 필요한 런타임을 </a:t>
            </a:r>
            <a:r>
              <a:rPr lang="ko-KR" altLang="en-US" sz="1800" dirty="0" smtClean="0"/>
              <a:t>최소화하는데 </a:t>
            </a:r>
            <a:r>
              <a:rPr lang="ko-KR" altLang="en-US" sz="1800" dirty="0"/>
              <a:t>유용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67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time_based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time_based</a:t>
            </a:r>
            <a:r>
              <a:rPr lang="ko-KR" altLang="en-US" dirty="0" smtClean="0"/>
              <a:t>는 추가로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옵션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없으면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실행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runtime=100(100</a:t>
            </a:r>
            <a:r>
              <a:rPr lang="ko-KR" altLang="en-US" dirty="0" smtClean="0"/>
              <a:t>초 동안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7" y="2943416"/>
            <a:ext cx="6943725" cy="1094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7" y="4504944"/>
            <a:ext cx="6943725" cy="1123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5467" y="5469255"/>
            <a:ext cx="5600701" cy="159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24377" y="4664583"/>
            <a:ext cx="1170432" cy="164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56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+mj-lt"/>
                <a:cs typeface="+mj-lt"/>
              </a:rPr>
              <a:t>2</a:t>
            </a:r>
            <a:r>
              <a:rPr lang="ko-KR" altLang="ko-KR" dirty="0" smtClean="0">
                <a:ea typeface="+mj-lt"/>
                <a:cs typeface="+mj-lt"/>
              </a:rPr>
              <a:t>. </a:t>
            </a:r>
            <a:r>
              <a:rPr lang="ko-KR" altLang="ko-KR" dirty="0" err="1" smtClean="0">
                <a:ea typeface="+mj-lt"/>
                <a:cs typeface="+mj-lt"/>
              </a:rPr>
              <a:t>fio</a:t>
            </a:r>
            <a:r>
              <a:rPr lang="ko-KR" altLang="en-US" dirty="0" smtClean="0">
                <a:ea typeface="+mj-lt"/>
                <a:cs typeface="+mj-lt"/>
              </a:rPr>
              <a:t> 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sz="2700" dirty="0" err="1"/>
              <a:t>Fio</a:t>
            </a:r>
            <a:r>
              <a:rPr lang="ko-KR" altLang="en-US" sz="2700" dirty="0"/>
              <a:t>로 원하는 워크로드를 수행하기 위한 </a:t>
            </a:r>
            <a:r>
              <a:rPr lang="ko-KR" altLang="en-US" sz="2700" dirty="0" smtClean="0"/>
              <a:t>과정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기본적인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 출력은 </a:t>
            </a:r>
            <a:r>
              <a:rPr lang="ko-KR" altLang="en-US" dirty="0" err="1" smtClean="0"/>
              <a:t>작업별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numjob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출력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group_reporting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옵션을 사용하면  그룹별로 묶여서 출력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27" y="1014983"/>
            <a:ext cx="4482782" cy="5258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1014983"/>
            <a:ext cx="4642917" cy="50833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37960" y="2121408"/>
            <a:ext cx="1106424" cy="155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8824" y="1816608"/>
            <a:ext cx="1106424" cy="155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8824" y="4111752"/>
            <a:ext cx="1106424" cy="155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25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+mj-lt"/>
                <a:cs typeface="+mj-lt"/>
              </a:rPr>
              <a:t>2</a:t>
            </a:r>
            <a:r>
              <a:rPr lang="ko-KR" altLang="ko-KR" dirty="0">
                <a:ea typeface="+mj-lt"/>
                <a:cs typeface="+mj-lt"/>
              </a:rPr>
              <a:t>. </a:t>
            </a:r>
            <a:r>
              <a:rPr lang="ko-KR" altLang="ko-KR" dirty="0" err="1">
                <a:ea typeface="+mj-lt"/>
                <a:cs typeface="+mj-lt"/>
              </a:rPr>
              <a:t>fio</a:t>
            </a:r>
            <a:r>
              <a:rPr lang="ko-KR" altLang="en-US" dirty="0">
                <a:ea typeface="+mj-lt"/>
                <a:cs typeface="+mj-lt"/>
              </a:rPr>
              <a:t> </a:t>
            </a:r>
            <a:r>
              <a:rPr lang="ko-KR" altLang="en-US" dirty="0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ko-KR" altLang="en-US" dirty="0" smtClean="0">
                <a:ea typeface="+mj-lt"/>
                <a:cs typeface="+mj-lt"/>
              </a:rPr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$ </a:t>
            </a:r>
            <a:r>
              <a:rPr lang="en-US" altLang="ko-KR" dirty="0" err="1"/>
              <a:t>fio</a:t>
            </a:r>
            <a:r>
              <a:rPr lang="en-US" altLang="ko-KR" dirty="0"/>
              <a:t> --directory=</a:t>
            </a:r>
            <a:r>
              <a:rPr lang="en-US" altLang="ko-KR" dirty="0" err="1"/>
              <a:t>fio_test</a:t>
            </a:r>
            <a:r>
              <a:rPr lang="en-US" altLang="ko-KR" dirty="0"/>
              <a:t> --name=</a:t>
            </a:r>
            <a:r>
              <a:rPr lang="en-US" altLang="ko-KR" dirty="0" err="1"/>
              <a:t>fio</a:t>
            </a:r>
            <a:r>
              <a:rPr lang="en-US" altLang="ko-KR" dirty="0"/>
              <a:t> --size=100MB --</a:t>
            </a:r>
            <a:r>
              <a:rPr lang="en-US" altLang="ko-KR" dirty="0" err="1"/>
              <a:t>rw</a:t>
            </a:r>
            <a:r>
              <a:rPr lang="en-US" altLang="ko-KR" dirty="0"/>
              <a:t>=</a:t>
            </a:r>
            <a:r>
              <a:rPr lang="en-US" altLang="ko-KR" dirty="0" err="1"/>
              <a:t>randread</a:t>
            </a:r>
            <a:r>
              <a:rPr lang="en-US" altLang="ko-KR" dirty="0"/>
              <a:t> --</a:t>
            </a:r>
            <a:r>
              <a:rPr lang="en-US" altLang="ko-KR" dirty="0" err="1"/>
              <a:t>bs</a:t>
            </a:r>
            <a:r>
              <a:rPr lang="en-US" altLang="ko-KR" dirty="0"/>
              <a:t>=100K –</a:t>
            </a:r>
            <a:r>
              <a:rPr lang="en-US" altLang="ko-KR" dirty="0" err="1" smtClean="0"/>
              <a:t>numjobs</a:t>
            </a:r>
            <a:r>
              <a:rPr lang="en-US" altLang="ko-KR" dirty="0" smtClean="0"/>
              <a:t>=1 --</a:t>
            </a:r>
            <a:r>
              <a:rPr lang="en-US" altLang="ko-KR" dirty="0" err="1" smtClean="0"/>
              <a:t>time_based</a:t>
            </a:r>
            <a:r>
              <a:rPr lang="en-US" altLang="ko-KR" dirty="0" smtClean="0"/>
              <a:t> --runtime=100 --</a:t>
            </a:r>
            <a:r>
              <a:rPr lang="en-US" altLang="ko-KR" dirty="0" err="1" smtClean="0"/>
              <a:t>group_reporting</a:t>
            </a:r>
            <a:endParaRPr lang="en-US" altLang="ko-KR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792" y="2158067"/>
            <a:ext cx="5005387" cy="42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4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</a:t>
            </a:r>
            <a:r>
              <a:rPr lang="ko-KR">
                <a:ea typeface="+mj-lt"/>
                <a:cs typeface="+mj-lt"/>
              </a:rPr>
              <a:t>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ko-KR">
                <a:ea typeface="+mj-lt"/>
                <a:cs typeface="+mj-lt"/>
              </a:rPr>
              <a:t>pidstat 소개</a:t>
            </a:r>
            <a:r>
              <a:rPr lang="ko-KR" altLang="en-US">
                <a:ea typeface="+mj-lt"/>
                <a:cs typeface="+mj-lt"/>
              </a:rPr>
              <a:t> 및 설치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54748-604E-48F1-BF1C-3A94E64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ko-KR" sz="2300">
                <a:ea typeface="+mn-lt"/>
                <a:cs typeface="+mn-lt"/>
              </a:rPr>
              <a:t>PID : 프로세스 ID</a:t>
            </a:r>
            <a:endParaRPr lang="ko-KR" altLang="en-US" sz="2300">
              <a:ea typeface="+mn-lt"/>
              <a:cs typeface="+mn-lt"/>
            </a:endParaRPr>
          </a:p>
          <a:p>
            <a:r>
              <a:rPr lang="ko-KR" sz="2300">
                <a:ea typeface="+mn-lt"/>
                <a:cs typeface="+mn-lt"/>
              </a:rPr>
              <a:t>시스템 성능 모니터링(sysstat</a:t>
            </a:r>
            <a:r>
              <a:rPr lang="en-US" altLang="ko-KR" sz="2300">
                <a:ea typeface="+mn-lt"/>
                <a:cs typeface="+mn-lt"/>
              </a:rPr>
              <a:t>)를 사용하여 측정</a:t>
            </a:r>
            <a:endParaRPr lang="ko-KR" altLang="en-US" sz="2300">
              <a:ea typeface="+mn-lt"/>
              <a:cs typeface="+mn-lt"/>
            </a:endParaRPr>
          </a:p>
          <a:p>
            <a:r>
              <a:rPr lang="ko-KR" altLang="en-US" sz="2300">
                <a:ea typeface="+mn-lt"/>
                <a:cs typeface="+mn-lt"/>
              </a:rPr>
              <a:t>측정결과는 지속적인 변화상황을 보여주어 상황변화를 기록하기 용이</a:t>
            </a:r>
            <a:r>
              <a:rPr lang="ko-KR" sz="2300">
                <a:ea typeface="+mn-lt"/>
                <a:cs typeface="+mn-lt"/>
              </a:rPr>
              <a:t/>
            </a:r>
            <a:br>
              <a:rPr lang="ko-KR" sz="2300">
                <a:ea typeface="+mn-lt"/>
                <a:cs typeface="+mn-lt"/>
              </a:rPr>
            </a:br>
            <a:r>
              <a:rPr lang="ko-KR">
                <a:ea typeface="+mn-lt"/>
                <a:cs typeface="+mn-lt"/>
              </a:rPr>
              <a:t/>
            </a:r>
            <a:br>
              <a:rPr lang="ko-KR">
                <a:ea typeface="+mn-lt"/>
                <a:cs typeface="+mn-lt"/>
              </a:rPr>
            </a:b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01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en-US" altLang="ko-KR">
                <a:ea typeface="+mj-lt"/>
                <a:cs typeface="+mj-lt"/>
              </a:rPr>
              <a:t>pidstat</a:t>
            </a:r>
            <a:r>
              <a:rPr lang="ko-KR" altLang="en-US">
                <a:ea typeface="+mj-lt"/>
                <a:cs typeface="+mj-lt"/>
              </a:rPr>
              <a:t> 소개 및 설치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CB70C7-2B2A-41A3-8642-49B6B8616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76" y="2415175"/>
            <a:ext cx="10364559" cy="265203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6167" y="1214846"/>
            <a:ext cx="94637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https:/github.com/</a:t>
            </a:r>
            <a:r>
              <a:rPr lang="en-US" altLang="ko-KR" sz="2400" dirty="0" err="1" smtClean="0"/>
              <a:t>sysstat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sysstat.git</a:t>
            </a:r>
            <a:endParaRPr lang="en-US" altLang="ko-KR" sz="2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기존 소스 코드 다운로드</a:t>
            </a:r>
            <a:r>
              <a:rPr lang="en-US" altLang="ko-KR" sz="2000" dirty="0"/>
              <a:t>/</a:t>
            </a:r>
            <a:r>
              <a:rPr lang="ko-KR" altLang="en-US" sz="2000" dirty="0"/>
              <a:t>복제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0896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en-US" altLang="ko-KR">
                <a:ea typeface="+mj-lt"/>
                <a:cs typeface="+mj-lt"/>
              </a:rPr>
              <a:t>pidstat</a:t>
            </a:r>
            <a:r>
              <a:rPr lang="ko-KR" altLang="en-US">
                <a:ea typeface="+mj-lt"/>
                <a:cs typeface="+mj-lt"/>
              </a:rPr>
              <a:t> 소개 및 설치-sysstat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C8BA513C-8821-45E4-8EF8-BDBFB4741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11" y="2466652"/>
            <a:ext cx="8451396" cy="311603"/>
          </a:xfrm>
        </p:spPr>
      </p:pic>
      <p:sp>
        <p:nvSpPr>
          <p:cNvPr id="5" name="TextBox 4"/>
          <p:cNvSpPr txBox="1"/>
          <p:nvPr/>
        </p:nvSpPr>
        <p:spPr>
          <a:xfrm>
            <a:off x="366167" y="1214846"/>
            <a:ext cx="9463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cd </a:t>
            </a:r>
            <a:r>
              <a:rPr lang="en-US" altLang="ko-KR" sz="2400" dirty="0" err="1" smtClean="0"/>
              <a:t>sysstat</a:t>
            </a:r>
            <a:endParaRPr lang="en-US" altLang="ko-KR" sz="2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sysstat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폴더로 이동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9068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</a:t>
            </a:r>
            <a:r>
              <a:rPr lang="en-US">
                <a:ea typeface="+mj-lt"/>
                <a:cs typeface="+mj-lt"/>
              </a:rPr>
              <a:t>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en-US">
                <a:ea typeface="+mj-lt"/>
                <a:cs typeface="+mj-lt"/>
              </a:rPr>
              <a:t>pidstat</a:t>
            </a:r>
            <a:r>
              <a:rPr lang="ko-KR" altLang="en-US">
                <a:ea typeface="+mj-lt"/>
                <a:cs typeface="+mj-lt"/>
              </a:rPr>
              <a:t> 소개 및 설치</a:t>
            </a:r>
            <a:r>
              <a:rPr lang="en-US" altLang="ko-KR">
                <a:ea typeface="+mj-lt"/>
                <a:cs typeface="+mj-lt"/>
              </a:rPr>
              <a:t>-sysstat</a:t>
            </a:r>
            <a:r>
              <a:rPr lang="ko-KR" altLang="en-US">
                <a:ea typeface="+mj-lt"/>
                <a:cs typeface="+mj-lt"/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9DB8FA-2AB5-4F09-96BC-4C5D6C30D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663" y="2278119"/>
            <a:ext cx="5623832" cy="3488645"/>
          </a:xfrm>
        </p:spPr>
      </p:pic>
      <p:sp>
        <p:nvSpPr>
          <p:cNvPr id="5" name="TextBox 4"/>
          <p:cNvSpPr txBox="1"/>
          <p:nvPr/>
        </p:nvSpPr>
        <p:spPr>
          <a:xfrm>
            <a:off x="402743" y="1139346"/>
            <a:ext cx="94637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$ ./configure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설치하기 위한 환경설정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8524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</a:t>
            </a:r>
            <a:r>
              <a:rPr lang="en-US">
                <a:ea typeface="+mj-lt"/>
                <a:cs typeface="+mj-lt"/>
              </a:rPr>
              <a:t>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en-US">
                <a:ea typeface="+mj-lt"/>
                <a:cs typeface="+mj-lt"/>
              </a:rPr>
              <a:t>pidstat</a:t>
            </a:r>
            <a:r>
              <a:rPr lang="ko-KR" altLang="en-US">
                <a:ea typeface="+mj-lt"/>
                <a:cs typeface="+mj-lt"/>
              </a:rPr>
              <a:t> 소개 및 설치</a:t>
            </a:r>
            <a:r>
              <a:rPr lang="en-US" altLang="ko-KR">
                <a:ea typeface="+mj-lt"/>
                <a:cs typeface="+mj-lt"/>
              </a:rPr>
              <a:t>-sysstat</a:t>
            </a:r>
            <a:r>
              <a:rPr lang="ko-KR" altLang="en-US">
                <a:ea typeface="+mj-lt"/>
                <a:cs typeface="+mj-lt"/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29</a:t>
            </a:fld>
            <a:endParaRPr lang="ko-KR" altLang="en-US"/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CFDFD93-7D66-460A-B64D-3C96BFD27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100" y="2224726"/>
            <a:ext cx="6905625" cy="3415242"/>
          </a:xfrm>
        </p:spPr>
      </p:pic>
      <p:sp>
        <p:nvSpPr>
          <p:cNvPr id="5" name="TextBox 4"/>
          <p:cNvSpPr txBox="1"/>
          <p:nvPr/>
        </p:nvSpPr>
        <p:spPr>
          <a:xfrm>
            <a:off x="823367" y="1265889"/>
            <a:ext cx="946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./configure –enable-install-</a:t>
            </a:r>
            <a:r>
              <a:rPr lang="en-US" altLang="ko-KR" sz="2400" dirty="0" err="1" smtClean="0"/>
              <a:t>cron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Cron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유닉스 </a:t>
            </a:r>
            <a:r>
              <a:rPr lang="ko-KR" altLang="en-US" dirty="0"/>
              <a:t>계열의 </a:t>
            </a:r>
            <a:r>
              <a:rPr lang="ko-KR" altLang="en-US" dirty="0" smtClean="0"/>
              <a:t>시간 기반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 스케줄러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설치가능하도록 환경 설정하기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8846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1. </a:t>
            </a:r>
            <a:r>
              <a:rPr lang="en-US" altLang="ko-KR" dirty="0">
                <a:ea typeface="+mj-lt"/>
                <a:cs typeface="+mj-lt"/>
              </a:rPr>
              <a:t>1.</a:t>
            </a:r>
            <a:r>
              <a:rPr lang="ko-KR" altLang="en-US" dirty="0">
                <a:ea typeface="+mj-lt"/>
                <a:cs typeface="+mj-lt"/>
              </a:rPr>
              <a:t> </a:t>
            </a:r>
            <a:r>
              <a:rPr lang="ko-KR" dirty="0" err="1">
                <a:ea typeface="+mj-lt"/>
                <a:cs typeface="+mj-lt"/>
              </a:rPr>
              <a:t>fio</a:t>
            </a:r>
            <a:r>
              <a:rPr lang="ko-KR" dirty="0">
                <a:ea typeface="+mj-lt"/>
                <a:cs typeface="+mj-lt"/>
              </a:rPr>
              <a:t> 소개</a:t>
            </a:r>
            <a:r>
              <a:rPr lang="ko-KR" altLang="en-US" dirty="0">
                <a:ea typeface="+mj-lt"/>
                <a:cs typeface="+mj-lt"/>
              </a:rPr>
              <a:t> 및 </a:t>
            </a:r>
            <a:r>
              <a:rPr lang="ko-KR" altLang="en-US" dirty="0" smtClean="0">
                <a:ea typeface="+mj-lt"/>
                <a:cs typeface="+mj-lt"/>
              </a:rPr>
              <a:t>설치</a:t>
            </a:r>
            <a:r>
              <a:rPr lang="en-US" altLang="ko-KR" dirty="0" smtClean="0">
                <a:ea typeface="+mj-lt"/>
                <a:cs typeface="+mj-lt"/>
              </a:rPr>
              <a:t>- </a:t>
            </a:r>
            <a:r>
              <a:rPr lang="ko-KR" altLang="en-US" sz="2800" dirty="0" smtClean="0">
                <a:ea typeface="+mj-lt"/>
                <a:cs typeface="+mj-lt"/>
              </a:rPr>
              <a:t>기본 용어 설명</a:t>
            </a:r>
            <a:endParaRPr lang="ko-KR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54748-604E-48F1-BF1C-3A94E64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ko-KR" altLang="en-US" dirty="0" smtClean="0"/>
              <a:t>워크 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기간에 시스템에 의해 실행되어야 할 작업의 할당량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I/O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(Input)/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(Output)</a:t>
            </a:r>
            <a:r>
              <a:rPr lang="ko-KR" altLang="en-US" dirty="0" smtClean="0"/>
              <a:t>의 약자로 컴퓨터와 주고 받는 연산이나 프로그램등을 의미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79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</a:t>
            </a:r>
            <a:r>
              <a:rPr lang="en-US">
                <a:ea typeface="+mj-lt"/>
                <a:cs typeface="+mj-lt"/>
              </a:rPr>
              <a:t>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en-US">
                <a:ea typeface="+mj-lt"/>
                <a:cs typeface="+mj-lt"/>
              </a:rPr>
              <a:t>pidstat</a:t>
            </a:r>
            <a:r>
              <a:rPr lang="ko-KR" altLang="en-US">
                <a:ea typeface="+mj-lt"/>
                <a:cs typeface="+mj-lt"/>
              </a:rPr>
              <a:t> 소개 및 설치</a:t>
            </a:r>
            <a:r>
              <a:rPr lang="en-US" altLang="ko-KR">
                <a:ea typeface="+mj-lt"/>
                <a:cs typeface="+mj-lt"/>
              </a:rPr>
              <a:t>-sysstat</a:t>
            </a:r>
            <a:r>
              <a:rPr lang="ko-KR" altLang="en-US">
                <a:ea typeface="+mj-lt"/>
                <a:cs typeface="+mj-lt"/>
              </a:rPr>
              <a:t> 설치</a:t>
            </a: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BC011B-DE1B-41D0-864E-22CF8C14F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939" y="2394562"/>
            <a:ext cx="6943725" cy="3552825"/>
          </a:xfrm>
        </p:spPr>
      </p:pic>
      <p:sp>
        <p:nvSpPr>
          <p:cNvPr id="5" name="TextBox 4"/>
          <p:cNvSpPr txBox="1"/>
          <p:nvPr/>
        </p:nvSpPr>
        <p:spPr>
          <a:xfrm>
            <a:off x="366167" y="1214846"/>
            <a:ext cx="946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$ make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000" dirty="0"/>
              <a:t>소스를 컴파일</a:t>
            </a:r>
            <a:r>
              <a:rPr lang="en-US" altLang="ko-KR" sz="2000" dirty="0"/>
              <a:t>(</a:t>
            </a:r>
            <a:r>
              <a:rPr lang="ko-KR" altLang="en-US" sz="2000" dirty="0"/>
              <a:t>소스파일을 사용자가 </a:t>
            </a:r>
            <a:r>
              <a:rPr lang="ko-KR" altLang="en-US" sz="2000" dirty="0" smtClean="0"/>
              <a:t>실행 가능한 </a:t>
            </a:r>
            <a:r>
              <a:rPr lang="ko-KR" altLang="en-US" sz="2000" dirty="0"/>
              <a:t>파일로 만들어주는 과정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0178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  <a:cs typeface="+mj-lt"/>
              </a:rPr>
              <a:t>3</a:t>
            </a:r>
            <a:r>
              <a:rPr lang="en-US">
                <a:ea typeface="+mj-lt"/>
                <a:cs typeface="+mj-lt"/>
              </a:rPr>
              <a:t>.</a:t>
            </a:r>
            <a:r>
              <a:rPr lang="ko-KR" altLang="en-US">
                <a:ea typeface="+mj-lt"/>
                <a:cs typeface="+mj-lt"/>
              </a:rPr>
              <a:t> </a:t>
            </a:r>
            <a:r>
              <a:rPr lang="en-US">
                <a:ea typeface="+mj-lt"/>
                <a:cs typeface="+mj-lt"/>
              </a:rPr>
              <a:t>pidstat</a:t>
            </a:r>
            <a:r>
              <a:rPr lang="ko-KR" altLang="en-US">
                <a:ea typeface="+mj-lt"/>
                <a:cs typeface="+mj-lt"/>
              </a:rPr>
              <a:t> 소개 및 설치</a:t>
            </a:r>
            <a:r>
              <a:rPr lang="en-US" altLang="ko-KR">
                <a:ea typeface="+mj-lt"/>
                <a:cs typeface="+mj-lt"/>
              </a:rPr>
              <a:t>-sysstat</a:t>
            </a:r>
            <a:r>
              <a:rPr lang="ko-KR" altLang="en-US">
                <a:ea typeface="+mj-lt"/>
                <a:cs typeface="+mj-lt"/>
              </a:rPr>
              <a:t> 설치</a:t>
            </a: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31</a:t>
            </a:fld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A08D20-3686-4204-B9D5-E3CA50D35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840" y="2172036"/>
            <a:ext cx="6008914" cy="3752850"/>
          </a:xfrm>
        </p:spPr>
      </p:pic>
      <p:sp>
        <p:nvSpPr>
          <p:cNvPr id="5" name="TextBox 4"/>
          <p:cNvSpPr txBox="1"/>
          <p:nvPr/>
        </p:nvSpPr>
        <p:spPr>
          <a:xfrm>
            <a:off x="366167" y="1214846"/>
            <a:ext cx="9463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$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make install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make</a:t>
            </a:r>
            <a:r>
              <a:rPr lang="ko-KR" altLang="en-US" sz="2000" dirty="0"/>
              <a:t>를 통해 만들어진 </a:t>
            </a:r>
            <a:r>
              <a:rPr lang="ko-KR" altLang="en-US" sz="2000" dirty="0" smtClean="0"/>
              <a:t>설치 파일</a:t>
            </a:r>
            <a:r>
              <a:rPr lang="en-US" altLang="ko-KR" sz="2000" dirty="0"/>
              <a:t>(setup)</a:t>
            </a:r>
            <a:r>
              <a:rPr lang="ko-KR" altLang="en-US" sz="2000" dirty="0"/>
              <a:t>을 설치를 하는 과정</a:t>
            </a:r>
          </a:p>
        </p:txBody>
      </p:sp>
    </p:spTree>
    <p:extLst>
      <p:ext uri="{BB962C8B-B14F-4D97-AF65-F5344CB8AC3E}">
        <p14:creationId xmlns:p14="http://schemas.microsoft.com/office/powerpoint/2010/main" val="4054579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ko-KR" altLang="en-US" dirty="0" smtClean="0">
                <a:ea typeface="+mj-lt"/>
                <a:cs typeface="+mj-lt"/>
              </a:rPr>
              <a:t>표기 용어 정리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ko-KR" dirty="0">
                <a:ea typeface="+mn-lt"/>
                <a:cs typeface="+mn-lt"/>
              </a:rPr>
              <a:t>%</a:t>
            </a:r>
            <a:r>
              <a:rPr lang="ko-KR" dirty="0" err="1">
                <a:ea typeface="+mn-lt"/>
                <a:cs typeface="+mn-lt"/>
              </a:rPr>
              <a:t>usr</a:t>
            </a:r>
            <a:r>
              <a:rPr lang="ko-KR" dirty="0">
                <a:ea typeface="+mn-lt"/>
                <a:cs typeface="+mn-lt"/>
              </a:rPr>
              <a:t> :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App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Code를</a:t>
            </a:r>
            <a:r>
              <a:rPr lang="ko-KR" dirty="0">
                <a:ea typeface="+mn-lt"/>
                <a:cs typeface="+mn-lt"/>
              </a:rPr>
              <a:t> 구동하는데 이용한 CPU </a:t>
            </a:r>
            <a:r>
              <a:rPr lang="ko-KR" altLang="en-US" dirty="0">
                <a:ea typeface="+mn-lt"/>
                <a:cs typeface="+mn-lt"/>
              </a:rPr>
              <a:t>사용률</a:t>
            </a:r>
          </a:p>
          <a:p>
            <a:r>
              <a:rPr lang="ko-KR" dirty="0">
                <a:ea typeface="+mn-lt"/>
                <a:cs typeface="+mn-lt"/>
              </a:rPr>
              <a:t>%</a:t>
            </a:r>
            <a:r>
              <a:rPr lang="ko-KR" dirty="0" err="1">
                <a:ea typeface="+mn-lt"/>
                <a:cs typeface="+mn-lt"/>
              </a:rPr>
              <a:t>system</a:t>
            </a:r>
            <a:r>
              <a:rPr lang="ko-KR" dirty="0">
                <a:ea typeface="+mn-lt"/>
                <a:cs typeface="+mn-lt"/>
              </a:rPr>
              <a:t> :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Kernel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Code를</a:t>
            </a:r>
            <a:r>
              <a:rPr lang="ko-KR" dirty="0">
                <a:ea typeface="+mn-lt"/>
                <a:cs typeface="+mn-lt"/>
              </a:rPr>
              <a:t> 구동하는데 이용한 CPU </a:t>
            </a:r>
            <a:r>
              <a:rPr lang="ko-KR" altLang="en-US" dirty="0">
                <a:ea typeface="+mn-lt"/>
                <a:cs typeface="+mn-lt"/>
              </a:rPr>
              <a:t>사용률</a:t>
            </a:r>
          </a:p>
          <a:p>
            <a:r>
              <a:rPr lang="ko-KR" dirty="0" smtClean="0">
                <a:ea typeface="+mn-lt"/>
                <a:cs typeface="+mn-lt"/>
              </a:rPr>
              <a:t>%</a:t>
            </a:r>
            <a:r>
              <a:rPr lang="ko-KR" dirty="0" err="1">
                <a:ea typeface="+mn-lt"/>
                <a:cs typeface="+mn-lt"/>
              </a:rPr>
              <a:t>wait</a:t>
            </a:r>
            <a:r>
              <a:rPr lang="ko-KR" dirty="0">
                <a:ea typeface="+mn-lt"/>
                <a:cs typeface="+mn-lt"/>
              </a:rPr>
              <a:t> :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Process를</a:t>
            </a:r>
            <a:r>
              <a:rPr lang="ko-KR" dirty="0">
                <a:ea typeface="+mn-lt"/>
                <a:cs typeface="+mn-lt"/>
              </a:rPr>
              <a:t> 구동하기 위한 CPU </a:t>
            </a:r>
            <a:r>
              <a:rPr lang="ko-KR" dirty="0" err="1">
                <a:ea typeface="+mn-lt"/>
                <a:cs typeface="+mn-lt"/>
              </a:rPr>
              <a:t>대기률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%CPU :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Process의</a:t>
            </a:r>
            <a:r>
              <a:rPr lang="ko-KR" dirty="0">
                <a:ea typeface="+mn-lt"/>
                <a:cs typeface="+mn-lt"/>
              </a:rPr>
              <a:t> 전체 CPU 사용률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CPU :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Process가</a:t>
            </a:r>
            <a:r>
              <a:rPr lang="ko-KR" dirty="0">
                <a:ea typeface="+mn-lt"/>
                <a:cs typeface="+mn-lt"/>
              </a:rPr>
              <a:t> 동작하는 CPU </a:t>
            </a:r>
            <a:r>
              <a:rPr lang="ko-KR" dirty="0" err="1">
                <a:ea typeface="+mn-lt"/>
                <a:cs typeface="+mn-lt"/>
              </a:rPr>
              <a:t>Core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altLang="en-US" dirty="0" smtClean="0">
                <a:ea typeface="+mn-lt"/>
                <a:cs typeface="+mn-lt"/>
              </a:rPr>
              <a:t>번호</a:t>
            </a:r>
            <a:endParaRPr lang="en-US" altLang="ko-KR" dirty="0" smtClean="0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09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</a:t>
            </a:r>
            <a:r>
              <a:rPr lang="ko-KR" altLang="en-US" dirty="0" smtClean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>
                <a:ea typeface="+mj-lt"/>
                <a:cs typeface="+mj-lt"/>
              </a:rPr>
              <a:t>$ 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&lt;OPTIONS&gt; [INTERVAL] [COUNT]</a:t>
            </a:r>
          </a:p>
          <a:p>
            <a:pPr lvl="1"/>
            <a:r>
              <a:rPr lang="ko-KR" altLang="en-US" dirty="0" smtClean="0">
                <a:ea typeface="+mn-lt"/>
                <a:cs typeface="+mn-lt"/>
              </a:rPr>
              <a:t>기본 명령어 틀</a:t>
            </a:r>
            <a:endParaRPr lang="en-US" altLang="ko-KR" dirty="0" smtClean="0">
              <a:ea typeface="+mn-lt"/>
              <a:cs typeface="+mn-lt"/>
            </a:endParaRP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INTERVAL </a:t>
            </a:r>
            <a:r>
              <a:rPr lang="ko-KR" altLang="en-US" dirty="0" smtClean="0">
                <a:ea typeface="+mj-lt"/>
                <a:cs typeface="+mj-lt"/>
              </a:rPr>
              <a:t>부분에는 숫자가 들어가며 단위는 초로 해당 시간 간격마다 출력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COUNT</a:t>
            </a:r>
            <a:r>
              <a:rPr lang="ko-KR" altLang="en-US" dirty="0" smtClean="0">
                <a:ea typeface="+mj-lt"/>
                <a:cs typeface="+mj-lt"/>
              </a:rPr>
              <a:t>부분에는 숫자가 들어가며 해당 숫자만큼 출력</a:t>
            </a:r>
            <a:endParaRPr lang="en-US" altLang="ko-KR" dirty="0" smtClean="0">
              <a:ea typeface="+mj-lt"/>
              <a:cs typeface="+mj-lt"/>
            </a:endParaRPr>
          </a:p>
          <a:p>
            <a:r>
              <a:rPr lang="ko-KR" altLang="en-US" dirty="0" smtClean="0">
                <a:ea typeface="+mj-lt"/>
                <a:cs typeface="+mj-lt"/>
              </a:rPr>
              <a:t>추가 사용 팁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ko-KR" altLang="en-US" dirty="0" smtClean="0">
                <a:ea typeface="+mj-lt"/>
                <a:cs typeface="+mj-lt"/>
              </a:rPr>
              <a:t>옵션 이후 공백 뒤에 오는 숫자는 </a:t>
            </a:r>
            <a:r>
              <a:rPr lang="en-US" altLang="ko-KR" dirty="0" smtClean="0">
                <a:ea typeface="+mj-lt"/>
                <a:cs typeface="+mj-lt"/>
              </a:rPr>
              <a:t>INTERVAL</a:t>
            </a:r>
            <a:r>
              <a:rPr lang="ko-KR" altLang="en-US" dirty="0" smtClean="0">
                <a:ea typeface="+mj-lt"/>
                <a:cs typeface="+mj-lt"/>
              </a:rPr>
              <a:t>로 인식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INTERVAL </a:t>
            </a:r>
            <a:r>
              <a:rPr lang="ko-KR" altLang="en-US" dirty="0" smtClean="0">
                <a:ea typeface="+mj-lt"/>
                <a:cs typeface="+mj-lt"/>
              </a:rPr>
              <a:t>이후 공백 뒤에 오는 숫자는 </a:t>
            </a:r>
            <a:r>
              <a:rPr lang="en-US" altLang="ko-KR" dirty="0" smtClean="0">
                <a:ea typeface="+mj-lt"/>
                <a:cs typeface="+mj-lt"/>
              </a:rPr>
              <a:t>COUNT</a:t>
            </a:r>
            <a:r>
              <a:rPr lang="ko-KR" altLang="en-US" dirty="0" smtClean="0">
                <a:ea typeface="+mj-lt"/>
                <a:cs typeface="+mj-lt"/>
              </a:rPr>
              <a:t>로 인식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INTERVAL </a:t>
            </a:r>
            <a:r>
              <a:rPr lang="ko-KR" altLang="en-US" dirty="0" smtClean="0">
                <a:ea typeface="+mj-lt"/>
                <a:cs typeface="+mj-lt"/>
              </a:rPr>
              <a:t>이후에 </a:t>
            </a:r>
            <a:r>
              <a:rPr lang="en-US" altLang="ko-KR" dirty="0" smtClean="0">
                <a:ea typeface="+mj-lt"/>
                <a:cs typeface="+mj-lt"/>
              </a:rPr>
              <a:t>COUNT</a:t>
            </a:r>
            <a:r>
              <a:rPr lang="ko-KR" altLang="en-US" dirty="0" smtClean="0">
                <a:ea typeface="+mj-lt"/>
                <a:cs typeface="+mj-lt"/>
              </a:rPr>
              <a:t>를 표시하지 않으면 계속 출력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INTERVAL</a:t>
            </a:r>
            <a:r>
              <a:rPr lang="ko-KR" altLang="en-US" dirty="0" smtClean="0">
                <a:ea typeface="+mj-lt"/>
                <a:cs typeface="+mj-lt"/>
              </a:rPr>
              <a:t>과 </a:t>
            </a:r>
            <a:r>
              <a:rPr lang="en-US" altLang="ko-KR" dirty="0" smtClean="0">
                <a:ea typeface="+mj-lt"/>
                <a:cs typeface="+mj-lt"/>
              </a:rPr>
              <a:t>COUNT</a:t>
            </a:r>
            <a:r>
              <a:rPr lang="ko-KR" altLang="en-US" dirty="0" smtClean="0">
                <a:ea typeface="+mj-lt"/>
                <a:cs typeface="+mj-lt"/>
              </a:rPr>
              <a:t>를 표시하지 않으면 명령어 사용 시점에 </a:t>
            </a:r>
            <a:r>
              <a:rPr lang="en-US" altLang="ko-KR" dirty="0" smtClean="0">
                <a:ea typeface="+mj-lt"/>
                <a:cs typeface="+mj-lt"/>
              </a:rPr>
              <a:t>1</a:t>
            </a:r>
            <a:r>
              <a:rPr lang="ko-KR" altLang="en-US" dirty="0" smtClean="0">
                <a:ea typeface="+mj-lt"/>
                <a:cs typeface="+mj-lt"/>
              </a:rPr>
              <a:t>회 출력</a:t>
            </a:r>
            <a:endParaRPr lang="en-US" altLang="ko-KR" dirty="0" smtClean="0">
              <a:ea typeface="+mj-lt"/>
              <a:cs typeface="+mj-lt"/>
            </a:endParaRPr>
          </a:p>
          <a:p>
            <a:pPr lvl="2"/>
            <a:endParaRPr lang="en-US" altLang="ko-KR" dirty="0" smtClean="0"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63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>
                <a:ea typeface="+mj-lt"/>
                <a:cs typeface="+mj-lt"/>
              </a:rPr>
              <a:t>-</a:t>
            </a:r>
            <a:r>
              <a:rPr lang="en-US" altLang="ko-KR" dirty="0" err="1">
                <a:ea typeface="+mj-lt"/>
                <a:cs typeface="+mj-lt"/>
              </a:rPr>
              <a:t>pidstat</a:t>
            </a:r>
            <a:r>
              <a:rPr lang="en-US" altLang="ko-KR" dirty="0">
                <a:ea typeface="+mj-lt"/>
                <a:cs typeface="+mj-lt"/>
              </a:rPr>
              <a:t> </a:t>
            </a:r>
            <a:r>
              <a:rPr lang="ko-KR" altLang="en-US" dirty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 smtClean="0">
                <a:ea typeface="+mn-lt"/>
                <a:cs typeface="+mn-lt"/>
              </a:rPr>
              <a:t>$ </a:t>
            </a:r>
            <a:r>
              <a:rPr lang="en-US" altLang="ko-KR" dirty="0" err="1" smtClean="0">
                <a:ea typeface="+mn-lt"/>
                <a:cs typeface="+mn-lt"/>
              </a:rPr>
              <a:t>pidstat</a:t>
            </a:r>
            <a:endParaRPr lang="en-US" altLang="ko-KR" dirty="0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>
                <a:ea typeface="+mn-lt"/>
                <a:cs typeface="+mn-lt"/>
              </a:rPr>
              <a:t>인수 없이 </a:t>
            </a:r>
            <a:r>
              <a:rPr lang="en-US" altLang="ko-KR" dirty="0" err="1">
                <a:ea typeface="+mn-lt"/>
                <a:cs typeface="+mn-lt"/>
              </a:rPr>
              <a:t>pidstat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명령을 사용하면 모든 활성 </a:t>
            </a:r>
            <a:r>
              <a:rPr lang="en-US" altLang="ko-KR" dirty="0" smtClean="0">
                <a:solidFill>
                  <a:srgbClr val="222222"/>
                </a:solidFill>
                <a:ea typeface="Open Sans"/>
                <a:cs typeface="Open Sans"/>
              </a:rPr>
              <a:t>Process</a:t>
            </a:r>
            <a:r>
              <a:rPr lang="ko-KR" altLang="en-US" dirty="0">
                <a:solidFill>
                  <a:srgbClr val="222222"/>
                </a:solidFill>
                <a:cs typeface="Open Sans"/>
              </a:rPr>
              <a:t>별</a:t>
            </a:r>
            <a:r>
              <a:rPr lang="en-US" altLang="ko-KR" dirty="0">
                <a:solidFill>
                  <a:srgbClr val="222222"/>
                </a:solidFill>
                <a:ea typeface="Open Sans"/>
                <a:cs typeface="Open Sans"/>
              </a:rPr>
              <a:t> CPU </a:t>
            </a:r>
            <a:r>
              <a:rPr lang="ko-KR" altLang="en-US" dirty="0">
                <a:solidFill>
                  <a:srgbClr val="222222"/>
                </a:solidFill>
                <a:cs typeface="Open Sans"/>
              </a:rPr>
              <a:t>사용량을</a:t>
            </a:r>
            <a:r>
              <a:rPr lang="en-US" altLang="ko-KR" dirty="0">
                <a:solidFill>
                  <a:srgbClr val="222222"/>
                </a:solidFill>
                <a:ea typeface="Open Sans"/>
                <a:cs typeface="Open Sans"/>
              </a:rPr>
              <a:t> </a:t>
            </a:r>
            <a:r>
              <a:rPr lang="ko-KR" altLang="en-US" dirty="0" smtClean="0">
                <a:solidFill>
                  <a:srgbClr val="222222"/>
                </a:solidFill>
                <a:cs typeface="Open Sans"/>
              </a:rPr>
              <a:t>출력</a:t>
            </a:r>
            <a:endParaRPr lang="en-US" altLang="ko-KR" dirty="0" smtClean="0">
              <a:solidFill>
                <a:srgbClr val="222222"/>
              </a:solidFill>
              <a:cs typeface="Open Sans"/>
            </a:endParaRPr>
          </a:p>
          <a:p>
            <a:pPr marL="347400" lvl="1" indent="0">
              <a:buNone/>
            </a:pP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37" y="2086333"/>
            <a:ext cx="7085466" cy="37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877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</a:t>
            </a:r>
            <a:r>
              <a:rPr lang="ko-KR" altLang="en-US" dirty="0" smtClean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>
                <a:ea typeface="+mj-lt"/>
                <a:cs typeface="+mj-lt"/>
              </a:rPr>
              <a:t>$ 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–p ALL</a:t>
            </a:r>
          </a:p>
          <a:p>
            <a:pPr lvl="1"/>
            <a:r>
              <a:rPr lang="ko-KR" altLang="en-US" dirty="0" smtClean="0">
                <a:ea typeface="+mj-lt"/>
                <a:cs typeface="+mj-lt"/>
              </a:rPr>
              <a:t>모든 활성 및 비활성 작업을 표시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en-US" altLang="ko-KR" dirty="0" smtClean="0">
                <a:ea typeface="+mn-lt"/>
                <a:cs typeface="+mn-lt"/>
              </a:rPr>
              <a:t>p </a:t>
            </a:r>
            <a:r>
              <a:rPr lang="ko-KR" altLang="en-US" dirty="0" smtClean="0">
                <a:ea typeface="+mn-lt"/>
                <a:cs typeface="+mn-lt"/>
              </a:rPr>
              <a:t>옵션은 프로세스라는 의미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94" y="2513694"/>
            <a:ext cx="7070952" cy="36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1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</a:t>
            </a:r>
            <a:r>
              <a:rPr lang="ko-KR" altLang="en-US" dirty="0" smtClean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>
                <a:ea typeface="+mj-lt"/>
                <a:cs typeface="+mj-lt"/>
              </a:rPr>
              <a:t>$ 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–d </a:t>
            </a: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I/O </a:t>
            </a:r>
            <a:r>
              <a:rPr lang="ko-KR" altLang="en-US" dirty="0" smtClean="0">
                <a:ea typeface="+mj-lt"/>
                <a:cs typeface="+mj-lt"/>
              </a:rPr>
              <a:t>통계를 얻을 수 있는 옵션</a:t>
            </a:r>
            <a:endParaRPr lang="en-US" altLang="ko-KR" dirty="0" smtClean="0">
              <a:ea typeface="+mj-lt"/>
              <a:cs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65" y="2011368"/>
            <a:ext cx="7332209" cy="4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7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62AF4-B9CA-422D-BB56-800C63A5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j-lt"/>
                <a:cs typeface="+mj-lt"/>
              </a:rPr>
              <a:t>4.</a:t>
            </a:r>
            <a:r>
              <a:rPr lang="ko-KR" altLang="en-US" dirty="0">
                <a:ea typeface="+mj-lt"/>
                <a:cs typeface="+mj-lt"/>
              </a:rPr>
              <a:t> </a:t>
            </a:r>
            <a:r>
              <a:rPr lang="en-US" altLang="ko-KR" dirty="0" err="1">
                <a:ea typeface="+mj-lt"/>
                <a:cs typeface="+mj-lt"/>
              </a:rPr>
              <a:t>sysstat</a:t>
            </a:r>
            <a:r>
              <a:rPr lang="ko-KR" altLang="en-US" dirty="0">
                <a:ea typeface="+mj-lt"/>
                <a:cs typeface="+mj-lt"/>
              </a:rPr>
              <a:t> </a:t>
            </a:r>
            <a:r>
              <a:rPr lang="ko-KR" dirty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</a:t>
            </a:r>
            <a:r>
              <a:rPr lang="ko-KR" altLang="en-US" dirty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4EB1A-49F0-467B-9ED7-B62276612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37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877E8-63B3-4D7A-9C8D-0B8E21AF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12" y="1092866"/>
            <a:ext cx="11757660" cy="1778350"/>
          </a:xfr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r>
              <a:rPr lang="en-US" altLang="ko-KR" dirty="0" smtClean="0">
                <a:ea typeface="+mn-lt"/>
                <a:cs typeface="+mn-lt"/>
              </a:rPr>
              <a:t>$</a:t>
            </a:r>
            <a:r>
              <a:rPr lang="en-US" altLang="ko-KR" dirty="0" err="1" smtClean="0">
                <a:ea typeface="+mn-lt"/>
                <a:cs typeface="+mn-lt"/>
              </a:rPr>
              <a:t>pidstat</a:t>
            </a:r>
            <a:r>
              <a:rPr lang="en-US" altLang="ko-KR" dirty="0" smtClean="0">
                <a:ea typeface="+mn-lt"/>
                <a:cs typeface="+mn-lt"/>
              </a:rPr>
              <a:t> -t</a:t>
            </a:r>
          </a:p>
          <a:p>
            <a:pPr lvl="1"/>
            <a:r>
              <a:rPr lang="ko-KR" dirty="0" err="1" smtClean="0">
                <a:ea typeface="+mn-lt"/>
                <a:cs typeface="+mn-lt"/>
              </a:rPr>
              <a:t>Process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ko-KR" dirty="0" err="1">
                <a:ea typeface="+mn-lt"/>
                <a:cs typeface="+mn-lt"/>
              </a:rPr>
              <a:t>Thread별</a:t>
            </a:r>
            <a:r>
              <a:rPr lang="ko-KR" dirty="0">
                <a:ea typeface="+mn-lt"/>
                <a:cs typeface="+mn-lt"/>
              </a:rPr>
              <a:t> CPU 사용량을 </a:t>
            </a:r>
            <a:r>
              <a:rPr lang="ko-KR" dirty="0" smtClean="0">
                <a:ea typeface="+mn-lt"/>
                <a:cs typeface="+mn-lt"/>
              </a:rPr>
              <a:t>출력</a:t>
            </a:r>
            <a:endParaRPr lang="en-US" altLang="ko-KR" dirty="0" smtClean="0">
              <a:ea typeface="+mn-lt"/>
              <a:cs typeface="+mn-lt"/>
            </a:endParaRPr>
          </a:p>
          <a:p>
            <a:pPr lvl="1"/>
            <a:r>
              <a:rPr lang="en-US" altLang="ko-KR" dirty="0" smtClean="0">
                <a:ea typeface="+mn-lt"/>
                <a:cs typeface="+mn-lt"/>
              </a:rPr>
              <a:t>TGID: Thread </a:t>
            </a:r>
            <a:r>
              <a:rPr lang="ko-KR" altLang="en-US" dirty="0" smtClean="0">
                <a:ea typeface="+mn-lt"/>
                <a:cs typeface="+mn-lt"/>
              </a:rPr>
              <a:t>그룹의 </a:t>
            </a:r>
            <a:r>
              <a:rPr lang="en-US" altLang="ko-KR" dirty="0" smtClean="0">
                <a:ea typeface="+mn-lt"/>
                <a:cs typeface="+mn-lt"/>
              </a:rPr>
              <a:t>ID</a:t>
            </a:r>
            <a:r>
              <a:rPr lang="ko-KR" altLang="en-US" dirty="0" smtClean="0">
                <a:ea typeface="+mn-lt"/>
                <a:cs typeface="+mn-lt"/>
              </a:rPr>
              <a:t>로 하나의 프로세스 내의 </a:t>
            </a:r>
            <a:r>
              <a:rPr lang="en-US" altLang="ko-KR" dirty="0" smtClean="0">
                <a:ea typeface="+mn-lt"/>
                <a:cs typeface="+mn-lt"/>
              </a:rPr>
              <a:t>Thread</a:t>
            </a:r>
            <a:r>
              <a:rPr lang="ko-KR" altLang="en-US" dirty="0" smtClean="0">
                <a:ea typeface="+mn-lt"/>
                <a:cs typeface="+mn-lt"/>
              </a:rPr>
              <a:t>는 동일한 </a:t>
            </a:r>
            <a:r>
              <a:rPr lang="en-US" altLang="ko-KR" dirty="0" smtClean="0">
                <a:ea typeface="+mn-lt"/>
                <a:cs typeface="+mn-lt"/>
              </a:rPr>
              <a:t>TGID</a:t>
            </a:r>
            <a:r>
              <a:rPr lang="ko-KR" altLang="en-US" dirty="0" smtClean="0">
                <a:ea typeface="+mn-lt"/>
                <a:cs typeface="+mn-lt"/>
              </a:rPr>
              <a:t>를 공유 </a:t>
            </a:r>
            <a:endParaRPr lang="en-US" altLang="ko-KR" dirty="0" smtClean="0">
              <a:ea typeface="+mn-lt"/>
              <a:cs typeface="+mn-lt"/>
            </a:endParaRPr>
          </a:p>
          <a:p>
            <a:pPr lvl="1"/>
            <a:r>
              <a:rPr lang="en-US" altLang="ko-KR" dirty="0" smtClean="0">
                <a:ea typeface="+mn-lt"/>
                <a:cs typeface="+mn-lt"/>
              </a:rPr>
              <a:t>TID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en-US" altLang="ko-KR" dirty="0" smtClean="0">
                <a:ea typeface="+mn-lt"/>
                <a:cs typeface="+mn-lt"/>
              </a:rPr>
              <a:t>Thread ID</a:t>
            </a:r>
            <a:endParaRPr lang="ko-KR" altLang="en-US" dirty="0"/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63055BAA-B9C4-4F24-A645-B688AC53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68" y="3040582"/>
            <a:ext cx="6409425" cy="331170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767328" y="3831336"/>
            <a:ext cx="329184" cy="265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603228" y="3831336"/>
            <a:ext cx="329184" cy="265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76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 smtClean="0">
                <a:ea typeface="+mj-lt"/>
                <a:cs typeface="+mj-lt"/>
              </a:rPr>
              <a:t>-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</a:t>
            </a:r>
            <a:r>
              <a:rPr lang="ko-KR" altLang="en-US" dirty="0" smtClean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>
                <a:ea typeface="+mj-lt"/>
                <a:cs typeface="+mj-lt"/>
              </a:rPr>
              <a:t>$ </a:t>
            </a:r>
            <a:r>
              <a:rPr lang="en-US" altLang="ko-KR" dirty="0" err="1" smtClean="0">
                <a:ea typeface="+mj-lt"/>
                <a:cs typeface="+mj-lt"/>
              </a:rPr>
              <a:t>pidstat</a:t>
            </a:r>
            <a:r>
              <a:rPr lang="en-US" altLang="ko-KR" dirty="0" smtClean="0">
                <a:ea typeface="+mj-lt"/>
                <a:cs typeface="+mj-lt"/>
              </a:rPr>
              <a:t> –t –p [</a:t>
            </a:r>
            <a:r>
              <a:rPr lang="ko-KR" altLang="en-US" dirty="0" smtClean="0">
                <a:ea typeface="+mj-lt"/>
                <a:cs typeface="+mj-lt"/>
              </a:rPr>
              <a:t>프로세스 </a:t>
            </a:r>
            <a:r>
              <a:rPr lang="en-US" altLang="ko-KR" dirty="0" smtClean="0">
                <a:ea typeface="+mj-lt"/>
                <a:cs typeface="+mj-lt"/>
              </a:rPr>
              <a:t>ID]</a:t>
            </a:r>
            <a:endParaRPr lang="en-US" altLang="ko-KR" dirty="0">
              <a:ea typeface="+mj-lt"/>
              <a:cs typeface="+mj-lt"/>
            </a:endParaRPr>
          </a:p>
          <a:p>
            <a:pPr lvl="1"/>
            <a:r>
              <a:rPr lang="ko-KR" altLang="en-US" dirty="0" smtClean="0">
                <a:ea typeface="+mj-lt"/>
                <a:cs typeface="+mj-lt"/>
              </a:rPr>
              <a:t>해당 프로세스 </a:t>
            </a:r>
            <a:r>
              <a:rPr lang="en-US" altLang="ko-KR" dirty="0" smtClean="0">
                <a:ea typeface="+mj-lt"/>
                <a:cs typeface="+mj-lt"/>
              </a:rPr>
              <a:t>ID</a:t>
            </a:r>
            <a:r>
              <a:rPr lang="ko-KR" altLang="en-US" dirty="0" smtClean="0">
                <a:ea typeface="+mj-lt"/>
                <a:cs typeface="+mj-lt"/>
              </a:rPr>
              <a:t>에 대한 모든 스레드와 함께 </a:t>
            </a:r>
            <a:r>
              <a:rPr lang="en-US" altLang="ko-KR" dirty="0" smtClean="0">
                <a:ea typeface="+mj-lt"/>
                <a:cs typeface="+mj-lt"/>
              </a:rPr>
              <a:t>CPU </a:t>
            </a:r>
            <a:r>
              <a:rPr lang="ko-KR" altLang="en-US" dirty="0" smtClean="0">
                <a:ea typeface="+mj-lt"/>
                <a:cs typeface="+mj-lt"/>
              </a:rPr>
              <a:t>통계를 확인하는 옵션</a:t>
            </a:r>
            <a:endParaRPr lang="en-US" altLang="ko-KR" dirty="0" smtClean="0">
              <a:ea typeface="+mj-lt"/>
              <a:cs typeface="+mj-lt"/>
            </a:endParaRPr>
          </a:p>
          <a:p>
            <a:pPr lvl="1"/>
            <a:r>
              <a:rPr lang="en-US" altLang="ko-KR" dirty="0" smtClean="0">
                <a:ea typeface="+mj-lt"/>
                <a:cs typeface="+mj-lt"/>
              </a:rPr>
              <a:t>-p</a:t>
            </a:r>
            <a:r>
              <a:rPr lang="ko-KR" altLang="en-US" dirty="0" smtClean="0">
                <a:ea typeface="+mj-lt"/>
                <a:cs typeface="+mj-lt"/>
              </a:rPr>
              <a:t>는 여러 번 사용가능</a:t>
            </a:r>
            <a:endParaRPr lang="en-US" altLang="ko-KR" dirty="0" smtClean="0">
              <a:ea typeface="+mj-lt"/>
              <a:cs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270" y="3000051"/>
            <a:ext cx="8610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85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r>
              <a:rPr lang="en-US" altLang="ko-KR" dirty="0">
                <a:ea typeface="+mj-lt"/>
                <a:cs typeface="+mj-lt"/>
              </a:rPr>
              <a:t>-</a:t>
            </a:r>
            <a:r>
              <a:rPr lang="en-US" altLang="ko-KR" dirty="0" err="1">
                <a:ea typeface="+mj-lt"/>
                <a:cs typeface="+mj-lt"/>
              </a:rPr>
              <a:t>pidstat</a:t>
            </a:r>
            <a:r>
              <a:rPr lang="en-US" altLang="ko-KR" dirty="0">
                <a:ea typeface="+mj-lt"/>
                <a:cs typeface="+mj-lt"/>
              </a:rPr>
              <a:t> </a:t>
            </a:r>
            <a:r>
              <a:rPr lang="ko-KR" altLang="en-US" dirty="0">
                <a:ea typeface="+mj-lt"/>
                <a:cs typeface="+mj-lt"/>
              </a:rPr>
              <a:t>측정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 smtClean="0">
                <a:ea typeface="+mn-lt"/>
                <a:cs typeface="+mn-lt"/>
              </a:rPr>
              <a:t>$ </a:t>
            </a:r>
            <a:r>
              <a:rPr lang="en-US" altLang="ko-KR" dirty="0" err="1" smtClean="0">
                <a:ea typeface="+mn-lt"/>
                <a:cs typeface="+mn-lt"/>
              </a:rPr>
              <a:t>pidstat</a:t>
            </a:r>
            <a:r>
              <a:rPr lang="en-US" altLang="ko-KR" dirty="0" smtClean="0">
                <a:ea typeface="+mn-lt"/>
                <a:cs typeface="+mn-lt"/>
              </a:rPr>
              <a:t> –G [</a:t>
            </a:r>
            <a:r>
              <a:rPr lang="ko-KR" altLang="en-US" dirty="0" smtClean="0">
                <a:ea typeface="+mn-lt"/>
                <a:cs typeface="+mn-lt"/>
              </a:rPr>
              <a:t>문자열</a:t>
            </a:r>
            <a:r>
              <a:rPr lang="en-US" altLang="ko-KR" dirty="0" smtClean="0">
                <a:ea typeface="+mn-lt"/>
                <a:cs typeface="+mn-lt"/>
              </a:rPr>
              <a:t>]</a:t>
            </a:r>
          </a:p>
          <a:p>
            <a:pPr lvl="1"/>
            <a:r>
              <a:rPr lang="ko-KR" altLang="en-US" dirty="0" smtClean="0">
                <a:ea typeface="+mn-lt"/>
                <a:cs typeface="+mn-lt"/>
              </a:rPr>
              <a:t>해당 문자열을 포함한 모든 프로세스를 출력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35" y="2264165"/>
            <a:ext cx="7346270" cy="42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13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1. </a:t>
            </a:r>
            <a:r>
              <a:rPr lang="en-US" altLang="ko-KR" dirty="0">
                <a:ea typeface="+mj-lt"/>
                <a:cs typeface="+mj-lt"/>
              </a:rPr>
              <a:t>1.</a:t>
            </a:r>
            <a:r>
              <a:rPr lang="ko-KR" altLang="en-US" dirty="0">
                <a:ea typeface="+mj-lt"/>
                <a:cs typeface="+mj-lt"/>
              </a:rPr>
              <a:t> </a:t>
            </a:r>
            <a:r>
              <a:rPr lang="ko-KR" dirty="0" err="1">
                <a:ea typeface="+mj-lt"/>
                <a:cs typeface="+mj-lt"/>
              </a:rPr>
              <a:t>fio</a:t>
            </a:r>
            <a:r>
              <a:rPr lang="ko-KR" dirty="0">
                <a:ea typeface="+mj-lt"/>
                <a:cs typeface="+mj-lt"/>
              </a:rPr>
              <a:t> 소개</a:t>
            </a:r>
            <a:r>
              <a:rPr lang="ko-KR" altLang="en-US" dirty="0">
                <a:ea typeface="+mj-lt"/>
                <a:cs typeface="+mj-lt"/>
              </a:rPr>
              <a:t> 및 </a:t>
            </a:r>
            <a:r>
              <a:rPr lang="ko-KR" altLang="en-US" dirty="0" smtClean="0">
                <a:ea typeface="+mj-lt"/>
                <a:cs typeface="+mj-lt"/>
              </a:rPr>
              <a:t>설치</a:t>
            </a:r>
            <a:r>
              <a:rPr lang="en-US" altLang="ko-KR" dirty="0" smtClean="0">
                <a:ea typeface="+mj-lt"/>
                <a:cs typeface="+mj-lt"/>
              </a:rPr>
              <a:t>- </a:t>
            </a:r>
            <a:r>
              <a:rPr lang="ko-KR" altLang="en-US" sz="3200" dirty="0" smtClean="0">
                <a:ea typeface="+mj-lt"/>
                <a:cs typeface="+mj-lt"/>
              </a:rPr>
              <a:t>정의</a:t>
            </a:r>
            <a:endParaRPr lang="ko-KR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54748-604E-48F1-BF1C-3A94E64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 smtClean="0"/>
              <a:t>Flexible I/O Tester</a:t>
            </a:r>
            <a:r>
              <a:rPr lang="ko-KR" altLang="en-US" dirty="0" smtClean="0"/>
              <a:t>의 약자로 읽기 쓰기 등의 결과를 나타내 성능을 측정하기 위한 도구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164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EB1F-3CF4-4FAB-85B5-C9B24E8D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4. </a:t>
            </a:r>
            <a:r>
              <a:rPr lang="ko-KR" dirty="0" err="1">
                <a:ea typeface="+mj-lt"/>
                <a:cs typeface="+mj-lt"/>
              </a:rPr>
              <a:t>sysstat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smtClean="0">
                <a:ea typeface="+mj-lt"/>
                <a:cs typeface="+mj-lt"/>
              </a:rPr>
              <a:t>사용법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54EC1-BD7A-447C-8D05-A1D4A066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en-US" altLang="ko-KR" dirty="0" smtClean="0">
                <a:ea typeface="+mn-lt"/>
                <a:cs typeface="+mn-lt"/>
              </a:rPr>
              <a:t>$ </a:t>
            </a:r>
            <a:r>
              <a:rPr lang="en-US" altLang="ko-KR" dirty="0" err="1" smtClean="0">
                <a:ea typeface="+mn-lt"/>
                <a:cs typeface="+mn-lt"/>
              </a:rPr>
              <a:t>pidstat</a:t>
            </a:r>
            <a:r>
              <a:rPr lang="en-US" altLang="ko-KR" dirty="0" smtClean="0">
                <a:ea typeface="+mn-lt"/>
                <a:cs typeface="+mn-lt"/>
              </a:rPr>
              <a:t> –R</a:t>
            </a:r>
          </a:p>
          <a:p>
            <a:pPr lvl="1"/>
            <a:r>
              <a:rPr lang="ko-KR" altLang="en-US" dirty="0" smtClean="0">
                <a:ea typeface="+mn-lt"/>
                <a:cs typeface="+mn-lt"/>
              </a:rPr>
              <a:t>실시간 우선 순위 및 </a:t>
            </a:r>
            <a:r>
              <a:rPr lang="ko-KR" altLang="en-US" dirty="0" err="1" smtClean="0">
                <a:ea typeface="+mn-lt"/>
                <a:cs typeface="+mn-lt"/>
              </a:rPr>
              <a:t>스캐줄링</a:t>
            </a:r>
            <a:r>
              <a:rPr lang="ko-KR" altLang="en-US" dirty="0" smtClean="0">
                <a:ea typeface="+mn-lt"/>
                <a:cs typeface="+mn-lt"/>
              </a:rPr>
              <a:t> 정보를 출력</a:t>
            </a:r>
            <a:endParaRPr lang="en-US" altLang="ko-KR" dirty="0" smtClean="0">
              <a:ea typeface="+mn-lt"/>
              <a:cs typeface="+mn-lt"/>
            </a:endParaRPr>
          </a:p>
          <a:p>
            <a:pPr lvl="1"/>
            <a:r>
              <a:rPr lang="en-US" altLang="ko-KR" dirty="0" err="1" smtClean="0">
                <a:ea typeface="+mn-lt"/>
                <a:cs typeface="+mn-lt"/>
              </a:rPr>
              <a:t>prio</a:t>
            </a:r>
            <a:r>
              <a:rPr lang="en-US" altLang="ko-KR" dirty="0" smtClean="0">
                <a:ea typeface="+mn-lt"/>
                <a:cs typeface="+mn-lt"/>
              </a:rPr>
              <a:t>: </a:t>
            </a:r>
            <a:r>
              <a:rPr lang="ko-KR" altLang="en-US" dirty="0" smtClean="0">
                <a:ea typeface="+mn-lt"/>
                <a:cs typeface="+mn-lt"/>
              </a:rPr>
              <a:t>우선순위를 나타내며 높을수록 우선순위가 높음</a:t>
            </a:r>
            <a:endParaRPr lang="en-US" altLang="ko-KR" dirty="0" smtClean="0">
              <a:ea typeface="+mn-lt"/>
              <a:cs typeface="+mn-lt"/>
            </a:endParaRPr>
          </a:p>
          <a:p>
            <a:pPr lvl="1"/>
            <a:r>
              <a:rPr lang="en-US" altLang="ko-KR" dirty="0" smtClean="0">
                <a:ea typeface="+mn-lt"/>
                <a:cs typeface="+mn-lt"/>
              </a:rPr>
              <a:t>policy: </a:t>
            </a:r>
            <a:r>
              <a:rPr lang="ko-KR" altLang="en-US" dirty="0" smtClean="0">
                <a:ea typeface="+mn-lt"/>
                <a:cs typeface="+mn-lt"/>
              </a:rPr>
              <a:t>스케줄링 정책을 나타냄</a:t>
            </a:r>
            <a:r>
              <a:rPr lang="en-US" altLang="ko-KR" dirty="0" smtClean="0">
                <a:ea typeface="+mn-lt"/>
                <a:cs typeface="+mn-lt"/>
              </a:rPr>
              <a:t>(FIFO)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C1062-A25D-44FA-B956-75D313412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32" y="2983486"/>
            <a:ext cx="8220075" cy="29241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26864" y="3438144"/>
            <a:ext cx="360616" cy="17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60632" y="3444240"/>
            <a:ext cx="535496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13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그래프 그리기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964" y="2401454"/>
            <a:ext cx="9276421" cy="17282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fio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945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$ top </a:t>
            </a:r>
            <a:r>
              <a:rPr lang="ko-KR" altLang="en-US" dirty="0" smtClean="0"/>
              <a:t>명령어를 쳐서 </a:t>
            </a:r>
            <a:r>
              <a:rPr lang="en-US" altLang="ko-KR" dirty="0" err="1" smtClean="0"/>
              <a:t>fio</a:t>
            </a:r>
            <a:r>
              <a:rPr lang="ko-KR" altLang="en-US" dirty="0" smtClean="0"/>
              <a:t>의 프로세스 </a:t>
            </a:r>
            <a:r>
              <a:rPr lang="en-US" altLang="ko-KR" dirty="0" err="1" smtClean="0"/>
              <a:t>pid</a:t>
            </a:r>
            <a:r>
              <a:rPr lang="ko-KR" altLang="en-US" dirty="0" smtClean="0"/>
              <a:t> 찾기</a:t>
            </a:r>
            <a:r>
              <a:rPr lang="en-US" altLang="ko-KR" dirty="0" smtClean="0"/>
              <a:t>(20111)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824" y="1653540"/>
            <a:ext cx="7086600" cy="4419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26824" y="3121891"/>
            <a:ext cx="6149831" cy="175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48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/>
              <a:t>데이터 </a:t>
            </a:r>
            <a:r>
              <a:rPr lang="en-US" altLang="ko-KR" dirty="0"/>
              <a:t>txt</a:t>
            </a:r>
            <a:r>
              <a:rPr lang="ko-KR" altLang="en-US" dirty="0"/>
              <a:t>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  <p:sp>
        <p:nvSpPr>
          <p:cNvPr id="6" name="AutoShape 2" descr="data:image/png;base64,iVBORw0KGgoAAAANSUhEUgAAAawAAAAkCAIAAABaPpn6AAAbyklEQVR4Ae1deVgTV9f37wQU0br0rW2tmSwEyEwmYV8EZJFFEEFW2ZVVgUhFEUFlEeJerXxuRC21WrUutZu7rQttrald1Lo3fVv7vlqtr9aqVed77p1MmAmTSQiBSk0fHjuZO/fcc3733N+cc++dmX47duxAeQL7nx2BZw8B9+CSEyqNtjgzQm5wUQdlcHzLlGXtKo1Wtf5Ecf3qGIEEaM53DUjaVqo5mZccifNt5M98iXJEkN8IV5shY14gm8nma3XR3u4IdPSPbdSqNKeyPNwtgsXKtpDRmace39iSOdgi0+SimnOE/r9776b7GLzFsoN+/xASdETGTHZ/vR1X6xSNX2AlZWJPR4vgs6gjLYOyt0U5C2Pr0ZofFGqdou6gLD1UiBnriQTmo406hfq8LOIFGhp8ZHS6e41Ood7r4u1AO+8sjGtEay8AgfUHZGljEINA+UhJ+lps3kVQpP5BPnO9a8wofUVc6TZXB89T/1aXCjs4y1glWnNmiwYlpLdoVZqDiRIXCluRV+jmco1WpTld0rQrv/nA1FU7Yl8VgVIH35gGLWDGxgof23S9NDDviEqjLUoPtY05PAsEsphsQS2zSDIu6J7ArpGgNW1hQ2PqWk9dfwBJ7endn4+uTKN7L8MWyp0G4NGKqETfwi064rklQSS4EgNcsEeWV+2Wvx1Q4et5NhqKrKD/7ScdkOhVwEy1Dp/7FXmAZeAIRRbAOXwSZHUkMRlIkC/w9nHJhfiAunQSdEAiV0I5V+VzjusFprlDJxsoyjyqp79Z72NV7bj6Ejr+Vb3/ycUu+W2oagv4q4IEaiMSRBTKllKNVrW03n8A5es8t+Cyz0FsmBWJG3cBonQpTMiZFyVF6SB041gaOPlTG5OgGYGsJve+Gga02Q66SoJmTO7UBB+b0naLePjt5vzMSb7js+NUzRV54R0O0Ol6uhs4ha280D0SxF4UJ69E58LIAgytvW6RI2CTQyXTwVjCkoQClIdEbQXjQe/oTqKJLegcLTlmFI3H0JzxHdSDDRMlNKHV38LxcxWfdxDNiQTBhW+ye+VJvFmnUF+UV7yL1V1TqM9j+fH6QAYbKkpYSMUjh2RZsUKDu5sqwka5vH5N0bDBxZsMAQaLC84o1EdcAyB2fdcujgEsl7rO1inUV9GJYgHqgEQskoMQeIPEg8oEcZm08qpCfQF2DUWC2AhJ+SXYHdfgvzQSxEa5VOoU6gvoBESA8pEx84DAumViBU8gd3Othm3Fvax3QXw4IqcaoinJ9A3SO/v7V733nyd/nt8UihniSloV0z7Nl40pAzlvUXoYDMQQz5BtINAz+qsr8XJgFq1cOtqJKXZQaGTu20WrQfw4rXH9BB8fc5EdU6ChxeVNAaRkJ/+wtNaCVUCZsqXbUmOilVRAjb0QHVO4FbalVWnai2ubQoYiKM+cQBIrC03uaTXotKI/RhQuZekNnwHwWw5PBYAY0mGhp98b+SvaYXiunbbw7aSQIDgdwW2yqVoC1Dl2k454sDfHl0UNZrd2vsAECcpfTFi45ZsbZGj56H+/HFmc6MwQRaXDDkhsGxww32GVO9GZn+HN38vGDoGXcpDgYHHR92A4NbZj1V/CcaXDUlxgLSdR6ofwzDmsYjM6G2ZSJHUGVcMBdhCrh3FKzcfyBTqFut0taKAAHSBM3gNrXZXPOUFyK14UA/My00U+WZhaJ8/1Qjy8paUnSDUU6rOy8MGAIPquXRxk4Z2GglDufX0+i3u7zdcp1F+7jyF7d4g45zOF+iKaNM4NpL0UCaJ8JKTELW2CKHASrE4jQWW4bIFOsWCjJKwSa9TK4oIg8cEbCfaaywwYcpYVi72N+IXhiGwk+ELah3dAXnN1bpiScTHDC1ksHZycAWhrf4IITvnxEKW8LrPqnXxwUqtauj2nqi27qi0zc6IHnyxqy5l/GBQZkaBjQEzNKXB+/eGCRcfAgeZomhfOycikwM1TVsK23niPbCursMinvwB18IwoBzOVqjd259bsIRkhJ8IXCOTjYRUgUFWt+iCvestk9Wflq1YHgx7hFGiAhd3kXlfDoI/hYEhKOmR81YoPC5ZCAztIUKDAluard0+ueSevCbKkZn+C2MWsySZqCdD+gQtOE8QfX6yK8jPc0Vncw6Ab/YCdBN2zN90i7hxryZiUEZCYO76sviA5iDlhQpHgQFH254A+KrKE5LwyNoi625snQXkmCvgr7QiQMDMbxHSKQHeQi12QxYG8iTE8IAnKczyE0e+AADN+lDBpv0J9UTb2BYEyyB0w4w+yuJGgVtAMkOSqD0n9+3MUIWErcfUVNOoVUXY7UGD+fgwwwgUgEO3DdulpAnMUdPxREUdQDQz91otJZpFLpCAw1KExw0AcF9ogV+vw8nShAnVlkCDlMV4pxiTonQrO1NaIxy7HQdTvKan4UaHWugFW5SNBxSh5x1Jfkk9fIo12YeTdlI8yepk6KYmIb96onp3+opA6I0AdlGMytk3TaMsWv50cGeflJPWL31o4f/nYl+HsHlASUXqtLdNoVYvn0nJhAcpzC6kAjFYwIbAzi8mFc4s6kSCOLp+m0apWr494UYTypH6JewFJNU63YN6QPQ+VixuKAQMuDX3Ny/NfXr6jVwP5jSogcEBowmKtSvNlTpgfGSljTlKsI2RmF0jBYspk9lo9pkbnmxOi9H8LBHpLGwOdEdTRP3YBPRIkr0cwZ7nHMN+wUnB7yI/1p3qHXXmDyWy1EF/f5s9vgxvn/fMHNxYmhXDdd5naspIgH1cdfExcWZv7ksG7mLV4AooEeUjwLMg4OsWCY2jBDJcQMhfmCVALSZCHjG0FsVtNlUjOE/jkQGn6WIMxPPQkqETCW8B4myhCxu1UqH9Eo4cKAspBreZ3JR5wuMrlrrUwEYsexlGERG8DQVAYKq3SKdT7pH6DRZknKBLsw3aBrsJGSWfBeBlO/ynq3wD5KcpDQhoBCTa0kD8FmJC8DI0bIcBx1zk6hfoDcOeQd5kERbgT4jcKwYbRSBD2BS4Ux890n6ElA20s278zDzJ6mXJ0Y4eDBLcaTPYZ/a1cFjSIksnHQqeDiKModQwzde0qCYp9xgPWK5+Zpr9bILWAKNdvHDOos2JGZ1gHsMhr7E5jzTVa1YqFgWCsSv2TdpGlZQvbUhJzAobSBx6rQKpRkyaz1uoxNWBfM/tO4peyDyT+5QlgYsp4TtDFJ2hRHhkyUx1alBJC9Rqr8gKUx11LgA0OzCtac+DbewRB/KVtyR5Ou4OyaEhhyEqCPMTbY/7RXwni6X/ObF1VG8oSYBpIENzw/cKkOWvReVeho19Ak8jEdqhEBaaQsFSpcUyH6tNhGAnySFJT1FaLcJ4ApqgK9Ucu8JbLGB4dJPgmjQR1kATLGCSI424kCUYNFQSYLEJidijUX7mFeYOoZ8EGsdKJToJ91y7QtSZIUBA4A5BgU5tEP7bdIfFdlkUO0fMjSZq0f7FEaj0X5Qk6R4L6dHgTdftxgwIPuwb0pzyMdL7+wsgm0HTzTubKMihFYrYDz5ld0jEvzBxOpCiJT/jKyc1vRY+UKkZOjC3YVrJOq1qxeYJcToUPAnRIeuYarUqzbwJC5sIGHbhJEBIcIx0WGZMgGS2u32A1CXpH7QY0t1gd6ZMa6q3/GyMPVpBBOl/qjU9NnPZu8XrI8qvfin5VTIFgihGgdSZNZq0l6ik1WChG4pf8CSDBiiRwA2aSIPby1MmA+w5MSiwI98sdXwkiQbMkaK4W1d1894TSw/cI4tLsUHjvp86zKAmL2EkQFGEDfSZlLty2/+oDgrj18fyEwdTtFoqiSNAB8cWEHmSqPFCYAL15zgwQ06GDxAVgcQMvi0UwZmLLQYK4t9s8nUL9IzbJF8GHiZI/BsODNicoz1FSevBhJAhJUBEI0+FzsnGvAPIaUwvGm3o/CGpMFyER63H1OdlYd+lMMnd+gUaCfdguri73iARTeOpjruQigGcs/HkUrAUF5LiXw7Va1RZ0+l4IoA6f1eY29qUOgZ1JEBNIwcLIRTRBCJAPrQMV65bCSJOP+GFCJTWN4psNU2k4RwHWoAPFAXDuGHtFUvwN6GVVHNWzwMPE4eObNjQz02FTTqw/jyj9NCAXXjTHz4iCOdNh7FVVvkarat08djhYi8CcAPvgsmVg2q5lTdhwIcp3C0j7GFBYfbl+DY1LExf/jIMqjba0PEUJUlpE7izFeALcfTGcB9wzAdOzNuas8BgATea7eiF+ejYc4BdZ9SXI3BOCKHJnFwgpksNk9lo9o0aHh1DEDQxXesPuIDFkkiDuugigsWwBXDKS+KcfYJKgCeXN1KKpMSRj/13i901J3lw9RV0/IGTx98Rf+yb7mbxYGBC+4Trx6HgiTjPQkA6TMd01vPYQNnOfvAGmYOUJcEWCj0SCvBXwYO1ncnJuSL86bDoSRAcIJ+6AESUtmzNLgugAYdJuWOuKvOZzfaOFcE2Zo8h/KqbWYSnuoiS4FFN3iDYn2JftoveT8fGLkqlnQY9UVEnGRkmL4HzubBW8adE8oHM6PLoYUGQFueXlMlaxBS1rkoBo3QGJInv5Gk4hj5FbZLCRLhVXwfbAqg/RygPyJtihc6pAvI+NkJTC7QTz2/U+o/7GPfJFyil5AtSKhRE+HlYJ6KMwKZjKqgwCuSJB1Cly4jIYf7XsL1xyvKwOztM5+sfMgQsj6w4XLjkJc9UjqR6YMZ400KgiROkLB79GW7r0o8LFx8oW1YEJSkffqJnk4gA8v+yESnNyktwN1BoYm7ZKq2o9VtS4I6/uE5jyf5HlbxhvJgSSKyomTTZRqyfUYAEBIu8cPRHMdWpV6w4VNH4C5kCphRFseE72WlBU2vxO5vTW3KXgmBYJsivPVcspuObNjcvz8rL9xyUHTKpafOoBcffARGUnTzC4BP0AK3rvD+LPr9blTCnLqp4f7QPyd758snrrhorSwjHxaUEZVeov7hO3d4XC/qLspSJBZ9GEBbIq/Y4zRcNJtLBE7EXd/LHh4tR1+sVc9RW8dp8sOxzyIwcJghBSGF3iVrhGVqR2K4KLtlWFYM3EkA7rvY0WCYLAdagocTE6F64mNxw13iLDWiSXgtnA2kaxl1CSsw2uNevwudtdg5wFaF+2ixqN9G7uOPZJcAexNvXX9IFrSKc9pZ1IUD9lYagFDmD8CNoaLIpX65GvPyhLpzZLYyPEKcvROd/p2wJ70WdIfMjtR0NE8fVoNVl0Fa9+2y1WSg8DBWh//9k7//v0wQ+bwizeIjM0M3udVqX5KJ58FITyVIgGJwnyEKXbjIxmyHRrDuROztGHe4PCoia/UwTya+20ptYJPr6WjSgB2t83Ig9m62D8HyusnOVv2CKT1JK3BD61ojk9bWFbAgY3JzqNjsxqnbLsC0i1p6ct2pI6LtaDWssC+psSyGWy6VpO/mG2VYMBdYengVH5UnJ8+e6pZI6/9nhxw7o4IbmDXeTpMSdzwTFyi4yqtX3qwndTRntTwa8p5U3XGhy1cPv3N8ntLATx8N/aPap4fzqGppVEeQKltGLXmd/BqsqfP5+cEwWWFhy9SxYfuXzzMdx7Tdz/6esPZiYFMgVSJMgpmns0spc6IN4jIFGCpRVxHthAg5dGMkeIrRp1QCIWgvStaoV0XKAoQCz0dxUFvtZTbfWeXebwUcokuXBFvnKWmGQl9r4wJ+dZqoV4BMK1SHWVr3EuzBiWz5LO3VTsOTTZLGJde2yum87QUySIjXSp/FHR8Dk28yOsltyAfdo9fKhZ4629wEkYPRelR0Z1i8WGXdbdxIhevbftMsdfnmFkPIhXveWemdsRvNN17kvHfGVEFdwE0zGVZq1LcEPXPzC6bPuUup2d/t5JwmS9ilivmcwByLODhl7J3iXB9957rye6XC50mfwuNu8czKEu41Wb3GLZN5fZ0sUxZ2GgnzgqVhITKQ4e1SOR4N9iF3cHeQVK89qwuh9ZV2xtCS+3GrYpHZ6bA3KuD+JeMyyq9owJA8IT4QQWTF3hhBe1wyPX35IZQ9tp1Wsmc5Dgs4MGh5I9VtSvh0jQNkOix8z+B6rnIFBa9sqNf6Dtdj+xI9ANBOwkaLtbeje6wU5MdgTsCPxdCPTbvn3739U22a78XxOblm9o9rDdW9vsZGRHwI6AHQGLEei3bds2Ggm6RE/SfH7pzhOCIB7e/unYxtKR5HM/wuCJu359fOfz8pCuPQZvgR5K2aKrxMOjsRa9AUk+NHRyUl7CMMseo7GgdZrtz2hIaJ3J1tWyORo2V8M6gb1Z65+KIYddfRpelCdgkCDuMvfbp8TN3eqKyOTc6PyqwuJx+nfOiKNnfE8QxH9b4j1tzSxdIkGfsXvvEZffkBk9TfWM8lcnvxH6+tQfv/P0crVljwFBqK0z2bpanRTuLrA2V8M6gb1Zq49j+Ny5qDEJ+oTvuUtcbcHZKMZRHusztgtvdLCYK58TElS+mli74sRNuGXzip0ELXYPI07pTTqzri0jhbv/0+ZqmBL4fLooIEH9nCD1eBO5rxr++/h4PNgrYOb9/c5B05d8+uP/wOsebnz5XvNo3JLt+PKh4xreOgN3cd//5TvdI1o6rJDMPHTlHsjHCeLepeOb0gLJN8oYHsCiaUhcmx9Opucma3EMNkfv8tVf6m4+hALvXz++td5PblBe/mrGstbD3125df8vWP7X9U8SFPp98NaY7Jq67PKNr3YuSZ5x5C5hKQmydIreZIW48thd4vq6THLvu4es4cyDh2cqQwFWpmtZPyBNmew8bqOOuLk2wQvizLifcajBgbx1Ajl62bQadgzJoUQNoj7uohw+YK6IIkG+2xj38LSCTx8Q/948ITpeHhEvDw1/AU699ZdHohHxnpM3/9jp1dUOypK2G8STS7tnFBclVLYeuUP8dWYJavgihIlkytGncu894tHZ7dOLp6bMfHPr5Sc0EsReCC/NmDIlOH5SeMmKD34jnp5pcoHzkiwahke/JCGJyWQtDvvhOyeIb1oqYzKKUudvO/2AePTVIirR9vRt/ZV4fK5lXmVCZl54RklqSc5rUA3rTAbPMMLnZ4Zk7LOcBLlMFgUn7LxJ/O9Qth8+KGqF9vGDozXR5FvIuWqZ6BEOlMDnO0z3MgdncajBgbx1Ajn051CDZ8cwIl7eMYj6sItyOIAFRYwtMqbiZBBBsL2mBpfMPUsQZ18PJl90gw3PfP834ve3Uri/9qRwbbhAPD0zNYAMuxjhA1NjXDL/B+IvMiAloxguDam6nWuxR0DQogd7s8kXectH5O+7Q9zelEy+rwKS4M3tQYwHrcFbSawyuUOBLpEgtMikyXw0a9lV4uF3O7deeXL3aI2I/uo6gclaFEodKpk7w2UyB2dxKM+BvHUCzZlgEg07hp2h64Muarkzs17ZLzU11VBg0ldMkKBv1Ed/ED+t9zSEfrjqyBPi+wUxnB9G8Y3++D7x0zoPfS0jElSMyl65/cwvtx8+efLn77+CN8x+lWp4D4fJsc1dy2Ag44A5FFEePp2mvCkStM7kjnZt6GHgFRVRb54lCOLxV4X+hkSebIurKzv7PecZLpOt4ywO5K0TyKk/eN8Xx3qaHUMj9Pqgi3aMLyNbLPvZ1UhwEj3KI4dHa1dJEFJnq5eUVJ1Bgk6hS78miF8+WZ6SkuIVl5W6TmcJCZqrxY5Rp6FYfvgxcbaJZHBuEuyqyR0K2NTDPOSNXz8gHhPEo5MNcQMZqS7XsLfMMww6c/Wyc0zrNeL2Rv3r3hhdCVthV4MDeesEmrOIXQ1Yy46hoaP1B33QRY1NMOcPRtf3y8rKMpzi8BW0/2j1t8TjgwUBtAZwybyzBHFuRtfSYVxS+z1BXKzWf3mHMXKGTWl/TFycGaLPr18u/5pJgt4h794mftnkoydQvebmahkMZBwYDcUhKTv+S9zdOonMjk2RoHUmd7Rr0sNMvnyU3WSeABuWtOni03sfzRjvt+T8k6cX6seRqxNkW6ZqdWhC60fuk1wmOwY2fk0Q7ZWh8N1EjK6E8tnV4EDeOoF6W+wYQu/tFoYCtA+6KLcDmy3tt2vXLsNFXCTIc89tu008+q6tIH/apOr6WF/AU/op88t7KqdNS6rSgIWRr5egbDts6EPOQVH81g2C+PXIgsqycVll0z+8ZVgYGTh21XmCuLqzOTEl3S8+O2XNNSYJygWVp58Qdz5ZOmt89tSMOY1xfkANc7UMBjIO4FAk7rS3VZSXTZyx5uObBHFlvY9+EtAUCVppMk+ADfKJU0YlBlW3PyB+eTM/xSMyZgQNKGoRs/NX2dhNdsALWv9D/LqjZIQQ5bnEzTrzhLi0hlIerOmzAkXvBcuPuXpZElt1liBufVavKo7MKKv4qKMroXx2NbiQt0ogaYsdQ70DWIlhH3ZRy52Z7UqL5wR5Ahwp2vLFb08Jgnjwi/6FhTwB6hz8+vLjP/0BZqZ+O717UbBFW2TQgYHlzQcu3SJ3wvx589zhNzzJx+YQT1nZ24eu/P6I3Jhy/9aVU5tC3Gnk5Tq+cMfZG/AViX/8dHw2fG8iz2wtRqqol0YOxVvnr9wENt2//Glror/heRiTJGityV5B7/xGbkmg/mVslOF6+WhnkxHfkI3XiRs7Yyi0naP+7wfiyal62mxs51psILD5BA1tqgpHLw8c/frK9uv3oVVP7984e3iFF/0JSDY1OJFHrRBIWmHH0NCbVmHYt13UYHvXDxiRIIv3d11inxECh6JhdbjPqP0P6BE78t3vRDuG3ceQktBv9+7dz+n4t7sR5QS97QB25LuPvB3D7mNISegZEhw0/u2fqayP+X9tprLj+wOUEj01CLnVsK0bcbfV05b2Lfm2Rb5v2W4rbe0Y2gpJnqDfnj17bM9BfNdQ+bgU37hOfzExwxl7em3fNB2a3lSjN9ui22g/tiPw3CPADLQYvyxhmJ4hwee+VyyB3n6NHQE7AjZBgEF7zB+WyLeTILUAaiduOwJ2BMwiwJd4SlPHRqsiRtI2eJmt1cMXMHmP8csiEnz//fctuc5+jR2BXkfAPbjkhEqjLc6M6Hgo0EEZHN8yZRn85u/6E8X1q2PIzxPzXQOStpVqTuYlR+J8G93Y+BLliCC/EfQdP92TbF4gm8nma3VRq+4IdPSPbez4+Lp5l7Cyra59bY5Be8wf5jXkCfrt3bvXkuue9WsckTGT3V9vx9U6Bfg6eJnYk/py/LOuudU3SWdhbD1aAz9nWndQlh4KPmzPNBYJzEcbdQr1eVkE/bvsfGR0unuNTqHe6+JN/wq1szCuEa29AD4QWH9AlkZ9fB1svR4pSV+LzbsIvx34g3zmeteYUfq2cKXbXOoD8OQ33atLhR2cZaySkYacPwclpLdoVZqDiRLDw+kir9DN8Dvfp0uaduU3H5i6akfsq+TbfXxjGuBH4xorfGzT9dLAvCMqjbYoPdQ25vAsEMhisgW1ugZy9wR2jQStaQsbGlPXeuo6+f31p3d/Proyje69bMYyeY/xizki2P3t/wEJz64gge9X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$ </a:t>
            </a:r>
            <a:r>
              <a:rPr lang="en-US" altLang="ko-KR" dirty="0" err="1" smtClean="0"/>
              <a:t>pidstat</a:t>
            </a:r>
            <a:r>
              <a:rPr lang="en-US" altLang="ko-KR" dirty="0" smtClean="0"/>
              <a:t> –p [</a:t>
            </a:r>
            <a:r>
              <a:rPr lang="en-US" altLang="ko-KR" dirty="0" err="1" smtClean="0"/>
              <a:t>pid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  <a:r>
              <a:rPr lang="en-US" altLang="ko-KR" dirty="0">
                <a:ea typeface="+mj-lt"/>
                <a:cs typeface="+mj-lt"/>
              </a:rPr>
              <a:t>[INTERVAL] [COUNT</a:t>
            </a:r>
            <a:r>
              <a:rPr lang="en-US" altLang="ko-KR" dirty="0" smtClean="0">
                <a:ea typeface="+mj-lt"/>
                <a:cs typeface="+mj-lt"/>
              </a:rPr>
              <a:t>] | tee [</a:t>
            </a:r>
            <a:r>
              <a:rPr lang="ko-KR" altLang="en-US" dirty="0" smtClean="0">
                <a:ea typeface="+mj-lt"/>
                <a:cs typeface="+mj-lt"/>
              </a:rPr>
              <a:t>파일명</a:t>
            </a:r>
            <a:r>
              <a:rPr lang="en-US" altLang="ko-KR" dirty="0" smtClean="0">
                <a:ea typeface="+mj-lt"/>
                <a:cs typeface="+mj-lt"/>
              </a:rPr>
              <a:t>].txt</a:t>
            </a:r>
          </a:p>
          <a:p>
            <a:r>
              <a:rPr lang="ko-KR" altLang="en-US" dirty="0" smtClean="0">
                <a:ea typeface="+mj-lt"/>
                <a:cs typeface="+mj-lt"/>
              </a:rPr>
              <a:t>해당 명령어를 사용하면 해당 프로세스의 </a:t>
            </a:r>
            <a:r>
              <a:rPr lang="en-US" altLang="ko-KR" dirty="0" err="1" smtClean="0">
                <a:ea typeface="+mj-lt"/>
                <a:cs typeface="+mj-lt"/>
              </a:rPr>
              <a:t>cpu</a:t>
            </a:r>
            <a:r>
              <a:rPr lang="en-US" altLang="ko-KR" dirty="0" smtClean="0">
                <a:ea typeface="+mj-lt"/>
                <a:cs typeface="+mj-lt"/>
              </a:rPr>
              <a:t> </a:t>
            </a:r>
            <a:r>
              <a:rPr lang="ko-KR" altLang="en-US" dirty="0" smtClean="0">
                <a:ea typeface="+mj-lt"/>
                <a:cs typeface="+mj-lt"/>
              </a:rPr>
              <a:t>정보를 넣은 </a:t>
            </a:r>
            <a:r>
              <a:rPr lang="en-US" altLang="ko-KR" dirty="0" smtClean="0">
                <a:ea typeface="+mj-lt"/>
                <a:cs typeface="+mj-lt"/>
              </a:rPr>
              <a:t>txt </a:t>
            </a:r>
            <a:r>
              <a:rPr lang="ko-KR" altLang="en-US" dirty="0" smtClean="0">
                <a:ea typeface="+mj-lt"/>
                <a:cs typeface="+mj-lt"/>
              </a:rPr>
              <a:t>생성</a:t>
            </a:r>
            <a:endParaRPr lang="en-US" altLang="ko-KR" dirty="0" smtClean="0">
              <a:ea typeface="+mj-lt"/>
              <a:cs typeface="+mj-lt"/>
            </a:endParaRPr>
          </a:p>
          <a:p>
            <a:r>
              <a:rPr lang="en-US" altLang="ko-KR" dirty="0" smtClean="0">
                <a:ea typeface="+mj-lt"/>
                <a:cs typeface="+mj-lt"/>
              </a:rPr>
              <a:t>tee </a:t>
            </a:r>
            <a:r>
              <a:rPr lang="ko-KR" altLang="en-US" dirty="0" smtClean="0">
                <a:ea typeface="+mj-lt"/>
                <a:cs typeface="+mj-lt"/>
              </a:rPr>
              <a:t>명령어는 </a:t>
            </a:r>
            <a:r>
              <a:rPr lang="ko-KR" altLang="en-US" dirty="0" smtClean="0"/>
              <a:t>출력을 화면과 </a:t>
            </a:r>
            <a:r>
              <a:rPr lang="ko-KR" altLang="en-US" dirty="0"/>
              <a:t>파일로 동시에 출력하는 리눅스 명령어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" y="2885762"/>
            <a:ext cx="5525551" cy="28788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99" y="4006119"/>
            <a:ext cx="5591174" cy="6381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305963" y="4301077"/>
            <a:ext cx="1725172" cy="216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 </a:t>
            </a:r>
            <a:r>
              <a:rPr lang="ko-KR" altLang="en-US" dirty="0"/>
              <a:t>편집하기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열의 이중 </a:t>
            </a:r>
            <a:r>
              <a:rPr lang="ko-KR" altLang="en-US" dirty="0"/>
              <a:t>공백 제거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Visual studio code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txt </a:t>
            </a:r>
            <a:r>
              <a:rPr lang="ko-KR" altLang="en-US" dirty="0" smtClean="0"/>
              <a:t>파일을 열기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400" y="1644072"/>
            <a:ext cx="5401255" cy="43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8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 편집하기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열의 이중 공백 제거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파일을 열고 </a:t>
            </a:r>
            <a:r>
              <a:rPr lang="ko-KR" altLang="en-US" u="sng" dirty="0" smtClean="0"/>
              <a:t>공백을 드래그</a:t>
            </a:r>
            <a:r>
              <a:rPr lang="ko-KR" altLang="en-US" dirty="0" smtClean="0"/>
              <a:t>한 뒤  마우스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하면 창이 나타남</a:t>
            </a:r>
            <a:endParaRPr lang="en-US" altLang="ko-KR" dirty="0" smtClean="0"/>
          </a:p>
          <a:p>
            <a:r>
              <a:rPr lang="ko-KR" altLang="en-US" dirty="0" smtClean="0"/>
              <a:t>그림과 같이 </a:t>
            </a:r>
            <a:r>
              <a:rPr lang="ko-KR" altLang="en-US" u="sng" dirty="0" smtClean="0"/>
              <a:t>모든 항목 변경</a:t>
            </a:r>
            <a:r>
              <a:rPr lang="ko-KR" altLang="en-US" dirty="0" smtClean="0"/>
              <a:t>을 클릭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4" y="2355777"/>
            <a:ext cx="5567542" cy="22098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31178" y="2765139"/>
            <a:ext cx="206488" cy="229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634422" y="1420804"/>
            <a:ext cx="899015" cy="13443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561" y="2355777"/>
            <a:ext cx="4914900" cy="2209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022348" y="3012714"/>
            <a:ext cx="1837233" cy="264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3638939" y="2062065"/>
            <a:ext cx="4727798" cy="941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6118846" y="3326378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05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 편집하기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열의 이중 공백 제거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모든 항목 변경을 클릭하면 같은 형태의 공백을 모두 편집 가능</a:t>
            </a:r>
            <a:endParaRPr lang="en-US" altLang="ko-KR" dirty="0" smtClean="0"/>
          </a:p>
          <a:p>
            <a:r>
              <a:rPr lang="ko-KR" altLang="en-US" dirty="0" smtClean="0"/>
              <a:t>나머지 열의 이중 공백 편집도 반복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2383781"/>
            <a:ext cx="4675900" cy="3289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35" y="2383781"/>
            <a:ext cx="5655475" cy="3289231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5272011" y="3808480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20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39" y="165629"/>
            <a:ext cx="11847715" cy="7004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 </a:t>
            </a:r>
            <a:r>
              <a:rPr lang="ko-KR" altLang="en-US" dirty="0"/>
              <a:t>편집하기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열의 이중 </a:t>
            </a:r>
            <a:r>
              <a:rPr lang="ko-KR" altLang="en-US" dirty="0"/>
              <a:t>공백 제거</a:t>
            </a:r>
            <a:r>
              <a:rPr lang="en-US" altLang="ko-KR" dirty="0" smtClean="0"/>
              <a:t>)-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파이썬으로</a:t>
            </a:r>
            <a:r>
              <a:rPr lang="ko-KR" altLang="en-US" dirty="0" smtClean="0"/>
              <a:t> 코드를 짜서 쉽게 열의 이중 공백을 제거 가능</a:t>
            </a:r>
            <a:endParaRPr lang="en-US" altLang="ko-KR" dirty="0" smtClean="0"/>
          </a:p>
          <a:p>
            <a:r>
              <a:rPr lang="ko-KR" altLang="en-US" dirty="0" smtClean="0"/>
              <a:t>왼쪽은 기존의 파일을 열어서 출력한 것이고 오른쪽은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코드를 짜서 출력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2365375"/>
            <a:ext cx="5012805" cy="3143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11" y="2365375"/>
            <a:ext cx="5349343" cy="314325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545276" y="3763264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04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40" y="165629"/>
            <a:ext cx="11884660" cy="7004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 </a:t>
            </a:r>
            <a:r>
              <a:rPr lang="ko-KR" altLang="en-US" dirty="0"/>
              <a:t>편집하기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열의 이중 </a:t>
            </a:r>
            <a:r>
              <a:rPr lang="ko-KR" altLang="en-US" dirty="0"/>
              <a:t>공백 제거</a:t>
            </a:r>
            <a:r>
              <a:rPr lang="en-US" altLang="ko-KR" dirty="0" smtClean="0"/>
              <a:t>)-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코드에는 열의 이중 공백을 제거한 데이터를 새로운 텍스트 파일에 저장하는 내용 포함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45" y="1627186"/>
            <a:ext cx="3886200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366" y="3282157"/>
            <a:ext cx="5057352" cy="28519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4115666"/>
            <a:ext cx="4658245" cy="10096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481066" y="4446755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2233110" y="3178702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95439" y="1630876"/>
            <a:ext cx="2146888" cy="17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66138" y="4434348"/>
            <a:ext cx="1663390" cy="183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43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40" y="165629"/>
            <a:ext cx="11829242" cy="7004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데이터 </a:t>
            </a:r>
            <a:r>
              <a:rPr lang="ko-KR" altLang="en-US" dirty="0"/>
              <a:t>편집하기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열의 이중 </a:t>
            </a:r>
            <a:r>
              <a:rPr lang="ko-KR" altLang="en-US" dirty="0"/>
              <a:t>공백 제거</a:t>
            </a:r>
            <a:r>
              <a:rPr lang="en-US" altLang="ko-KR" dirty="0" smtClean="0"/>
              <a:t>)-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5739" y="927087"/>
            <a:ext cx="11957875" cy="5455239"/>
          </a:xfrm>
          <a:prstGeom prst="rect">
            <a:avLst/>
          </a:prstGeom>
        </p:spPr>
        <p:txBody>
          <a:bodyPr vert="horz" lIns="91440" tIns="45720" rIns="91440" bIns="45720">
            <a:normAutofit fontScale="325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700" dirty="0" smtClean="0"/>
              <a:t>코드 설명</a:t>
            </a:r>
            <a:endParaRPr lang="en-US" altLang="ko-KR" sz="3700" dirty="0" smtClean="0"/>
          </a:p>
          <a:p>
            <a:r>
              <a:rPr lang="en-US" altLang="ko-KR" sz="3700" dirty="0"/>
              <a:t>f =open("fio_data_process_1.txt", "r")  </a:t>
            </a:r>
            <a:r>
              <a:rPr lang="en-US" altLang="ko-KR" sz="3700" dirty="0" smtClean="0"/>
              <a:t>// fio_data_process_1.txt</a:t>
            </a:r>
            <a:r>
              <a:rPr lang="ko-KR" altLang="en-US" sz="3700" dirty="0"/>
              <a:t>라는 기존의 파일을 </a:t>
            </a:r>
            <a:r>
              <a:rPr lang="en-US" altLang="ko-KR" sz="3700" dirty="0"/>
              <a:t>read </a:t>
            </a:r>
            <a:r>
              <a:rPr lang="ko-KR" altLang="en-US" sz="3700" dirty="0"/>
              <a:t>모드로 열기</a:t>
            </a:r>
          </a:p>
          <a:p>
            <a:r>
              <a:rPr lang="en-US" altLang="ko-KR" sz="3700" dirty="0"/>
              <a:t>line = None                            </a:t>
            </a:r>
            <a:r>
              <a:rPr lang="en-US" altLang="ko-KR" sz="3700" dirty="0" smtClean="0"/>
              <a:t>    </a:t>
            </a:r>
            <a:r>
              <a:rPr lang="en-US" altLang="ko-KR" sz="3700" dirty="0"/>
              <a:t> // line</a:t>
            </a:r>
            <a:r>
              <a:rPr lang="ko-KR" altLang="en-US" sz="3700" dirty="0"/>
              <a:t>이라는 변수를 선언</a:t>
            </a:r>
          </a:p>
          <a:p>
            <a:r>
              <a:rPr lang="en-US" altLang="ko-KR" sz="3700" dirty="0" err="1"/>
              <a:t>newline_list</a:t>
            </a:r>
            <a:r>
              <a:rPr lang="en-US" altLang="ko-KR" sz="3700" dirty="0"/>
              <a:t> = []                      </a:t>
            </a:r>
            <a:r>
              <a:rPr lang="en-US" altLang="ko-KR" sz="3700" dirty="0" smtClean="0"/>
              <a:t>     </a:t>
            </a:r>
            <a:r>
              <a:rPr lang="en-US" altLang="ko-KR" sz="3700" dirty="0"/>
              <a:t> //newline</a:t>
            </a:r>
            <a:r>
              <a:rPr lang="ko-KR" altLang="en-US" sz="3700" dirty="0"/>
              <a:t>이라는 비어있는 리스트 만들기</a:t>
            </a:r>
          </a:p>
          <a:p>
            <a:r>
              <a:rPr lang="en-US" altLang="ko-KR" sz="3700" dirty="0"/>
              <a:t>while line !='':                        </a:t>
            </a:r>
            <a:r>
              <a:rPr lang="en-US" altLang="ko-KR" sz="3700" dirty="0" smtClean="0"/>
              <a:t>      // line</a:t>
            </a:r>
            <a:r>
              <a:rPr lang="ko-KR" altLang="en-US" sz="3700" dirty="0"/>
              <a:t>에 값이 들어가지 않을 때까지 반복</a:t>
            </a:r>
          </a:p>
          <a:p>
            <a:r>
              <a:rPr lang="ko-KR" altLang="en-US" sz="3700" dirty="0"/>
              <a:t>    </a:t>
            </a:r>
            <a:r>
              <a:rPr lang="en-US" altLang="ko-KR" sz="3700" dirty="0"/>
              <a:t>line = </a:t>
            </a:r>
            <a:r>
              <a:rPr lang="en-US" altLang="ko-KR" sz="3700" dirty="0" err="1"/>
              <a:t>f.readline</a:t>
            </a:r>
            <a:r>
              <a:rPr lang="en-US" altLang="ko-KR" sz="3700" dirty="0"/>
              <a:t>()                </a:t>
            </a:r>
            <a:r>
              <a:rPr lang="en-US" altLang="ko-KR" sz="3700" dirty="0" smtClean="0"/>
              <a:t>     </a:t>
            </a:r>
            <a:r>
              <a:rPr lang="en-US" altLang="ko-KR" sz="3700" dirty="0"/>
              <a:t> // </a:t>
            </a:r>
            <a:r>
              <a:rPr lang="ko-KR" altLang="en-US" sz="3700" dirty="0"/>
              <a:t>파일에 있는 정보를 </a:t>
            </a:r>
            <a:r>
              <a:rPr lang="ko-KR" altLang="en-US" sz="3700" dirty="0" smtClean="0"/>
              <a:t>한 줄씩 </a:t>
            </a:r>
            <a:r>
              <a:rPr lang="ko-KR" altLang="en-US" sz="3700" dirty="0"/>
              <a:t>읽고 그 정보를 </a:t>
            </a:r>
            <a:r>
              <a:rPr lang="en-US" altLang="ko-KR" sz="3700" dirty="0"/>
              <a:t>line</a:t>
            </a:r>
            <a:r>
              <a:rPr lang="ko-KR" altLang="en-US" sz="3700" dirty="0"/>
              <a:t>에 넣기</a:t>
            </a:r>
          </a:p>
          <a:p>
            <a:r>
              <a:rPr lang="ko-KR" altLang="en-US" sz="3700" dirty="0"/>
              <a:t>    </a:t>
            </a:r>
            <a:r>
              <a:rPr lang="en-US" altLang="ko-KR" sz="3700" dirty="0"/>
              <a:t>newline =' '.join(</a:t>
            </a:r>
            <a:r>
              <a:rPr lang="en-US" altLang="ko-KR" sz="3700" dirty="0" err="1"/>
              <a:t>line.split</a:t>
            </a:r>
            <a:r>
              <a:rPr lang="en-US" altLang="ko-KR" sz="3700" dirty="0"/>
              <a:t>())    </a:t>
            </a:r>
            <a:r>
              <a:rPr lang="en-US" altLang="ko-KR" sz="3700" dirty="0" smtClean="0"/>
              <a:t>    </a:t>
            </a:r>
            <a:r>
              <a:rPr lang="en-US" altLang="ko-KR" sz="3700" dirty="0"/>
              <a:t> </a:t>
            </a:r>
            <a:r>
              <a:rPr lang="en-US" altLang="ko-KR" sz="3700" dirty="0" smtClean="0"/>
              <a:t>// split</a:t>
            </a:r>
            <a:r>
              <a:rPr lang="ko-KR" altLang="en-US" sz="3700" dirty="0" smtClean="0"/>
              <a:t>함수를</a:t>
            </a:r>
            <a:r>
              <a:rPr lang="en-US" altLang="ko-KR" sz="3700" dirty="0" smtClean="0"/>
              <a:t> </a:t>
            </a:r>
            <a:r>
              <a:rPr lang="ko-KR" altLang="en-US" sz="3700" dirty="0"/>
              <a:t>사용하여 문자열을 나누고</a:t>
            </a:r>
            <a:r>
              <a:rPr lang="en-US" altLang="ko-KR" sz="3700" dirty="0"/>
              <a:t>, </a:t>
            </a:r>
            <a:r>
              <a:rPr lang="ko-KR" altLang="en-US" sz="3700" dirty="0"/>
              <a:t>그 나눈 문자열을 </a:t>
            </a:r>
            <a:r>
              <a:rPr lang="en-US" altLang="ko-KR" sz="3700" dirty="0"/>
              <a:t>join</a:t>
            </a:r>
            <a:r>
              <a:rPr lang="ko-KR" altLang="en-US" sz="3700" dirty="0"/>
              <a:t>함수를 사용해 공백을 하나 넣기</a:t>
            </a:r>
            <a:r>
              <a:rPr lang="en-US" altLang="ko-KR" sz="3700" dirty="0"/>
              <a:t>, </a:t>
            </a:r>
            <a:r>
              <a:rPr lang="ko-KR" altLang="en-US" sz="3700" dirty="0"/>
              <a:t>그 정보를 </a:t>
            </a:r>
            <a:r>
              <a:rPr lang="en-US" altLang="ko-KR" sz="3700" dirty="0"/>
              <a:t>newline </a:t>
            </a:r>
            <a:r>
              <a:rPr lang="ko-KR" altLang="en-US" sz="3700" dirty="0"/>
              <a:t>변수에 넣기</a:t>
            </a:r>
          </a:p>
          <a:p>
            <a:r>
              <a:rPr lang="ko-KR" altLang="en-US" sz="3700" dirty="0"/>
              <a:t>    </a:t>
            </a:r>
            <a:r>
              <a:rPr lang="en-US" altLang="ko-KR" sz="3700" dirty="0" err="1"/>
              <a:t>newline_list.append</a:t>
            </a:r>
            <a:r>
              <a:rPr lang="en-US" altLang="ko-KR" sz="3700" dirty="0"/>
              <a:t>(newline)    </a:t>
            </a:r>
            <a:r>
              <a:rPr lang="en-US" altLang="ko-KR" sz="3700" dirty="0" smtClean="0"/>
              <a:t>   // </a:t>
            </a:r>
            <a:r>
              <a:rPr lang="en-US" altLang="ko-KR" sz="3700" dirty="0"/>
              <a:t>list</a:t>
            </a:r>
            <a:r>
              <a:rPr lang="ko-KR" altLang="en-US" sz="3700" dirty="0"/>
              <a:t>에 원소 추가를 하는 </a:t>
            </a:r>
            <a:r>
              <a:rPr lang="ko-KR" altLang="en-US" sz="3700" dirty="0" smtClean="0"/>
              <a:t>함수 중 </a:t>
            </a:r>
            <a:r>
              <a:rPr lang="ko-KR" altLang="en-US" sz="3700" dirty="0"/>
              <a:t>원소 마지막에 추가하는 </a:t>
            </a:r>
            <a:r>
              <a:rPr lang="en-US" altLang="ko-KR" sz="3700" dirty="0"/>
              <a:t>append </a:t>
            </a:r>
            <a:r>
              <a:rPr lang="ko-KR" altLang="en-US" sz="3700" dirty="0"/>
              <a:t>함수를 사용해서 </a:t>
            </a:r>
            <a:r>
              <a:rPr lang="en-US" altLang="ko-KR" sz="3700" dirty="0" err="1" smtClean="0"/>
              <a:t>newline_list</a:t>
            </a:r>
            <a:r>
              <a:rPr lang="en-US" altLang="ko-KR" sz="3700" dirty="0" smtClean="0"/>
              <a:t> </a:t>
            </a:r>
            <a:r>
              <a:rPr lang="ko-KR" altLang="en-US" sz="3700" dirty="0" smtClean="0"/>
              <a:t>에 </a:t>
            </a:r>
            <a:r>
              <a:rPr lang="ko-KR" altLang="en-US" sz="3700" dirty="0"/>
              <a:t>넣기</a:t>
            </a:r>
          </a:p>
          <a:p>
            <a:r>
              <a:rPr lang="ko-KR" altLang="en-US" sz="3700" dirty="0"/>
              <a:t>    </a:t>
            </a:r>
            <a:r>
              <a:rPr lang="en-US" altLang="ko-KR" sz="3700" dirty="0"/>
              <a:t>print(newline)                     </a:t>
            </a:r>
            <a:r>
              <a:rPr lang="en-US" altLang="ko-KR" sz="3700" dirty="0" smtClean="0"/>
              <a:t>     // </a:t>
            </a:r>
            <a:r>
              <a:rPr lang="ko-KR" altLang="en-US" sz="3700" dirty="0" smtClean="0"/>
              <a:t>잘 동작하는지 </a:t>
            </a:r>
            <a:r>
              <a:rPr lang="en-US" altLang="ko-KR" sz="3700" dirty="0" smtClean="0"/>
              <a:t>newline</a:t>
            </a:r>
            <a:r>
              <a:rPr lang="ko-KR" altLang="en-US" sz="3700" dirty="0" smtClean="0"/>
              <a:t> 출력 </a:t>
            </a:r>
            <a:endParaRPr lang="ko-KR" altLang="en-US" sz="3700" dirty="0"/>
          </a:p>
          <a:p>
            <a:r>
              <a:rPr lang="en-US" altLang="ko-KR" sz="3700" dirty="0" err="1"/>
              <a:t>f.close</a:t>
            </a:r>
            <a:r>
              <a:rPr lang="en-US" altLang="ko-KR" sz="3700" dirty="0"/>
              <a:t>()                              </a:t>
            </a:r>
            <a:r>
              <a:rPr lang="en-US" altLang="ko-KR" sz="3700" dirty="0" smtClean="0"/>
              <a:t>      </a:t>
            </a:r>
            <a:r>
              <a:rPr lang="en-US" altLang="ko-KR" sz="3700" dirty="0"/>
              <a:t> </a:t>
            </a:r>
            <a:r>
              <a:rPr lang="en-US" altLang="ko-KR" sz="3700" dirty="0" smtClean="0"/>
              <a:t> // </a:t>
            </a:r>
            <a:r>
              <a:rPr lang="ko-KR" altLang="en-US" sz="3700" dirty="0" smtClean="0"/>
              <a:t>열려 </a:t>
            </a:r>
            <a:r>
              <a:rPr lang="ko-KR" altLang="en-US" sz="3700" dirty="0"/>
              <a:t>있는 </a:t>
            </a:r>
            <a:r>
              <a:rPr lang="ko-KR" altLang="en-US" sz="3700" dirty="0" smtClean="0"/>
              <a:t>파일을 </a:t>
            </a:r>
            <a:r>
              <a:rPr lang="ko-KR" altLang="en-US" sz="3700" dirty="0"/>
              <a:t>닫아 주는 역할 </a:t>
            </a:r>
            <a:r>
              <a:rPr lang="en-US" altLang="ko-KR" sz="3700" dirty="0"/>
              <a:t>(</a:t>
            </a:r>
            <a:r>
              <a:rPr lang="ko-KR" altLang="en-US" sz="3700" dirty="0" smtClean="0"/>
              <a:t>생략 가능</a:t>
            </a:r>
            <a:r>
              <a:rPr lang="en-US" altLang="ko-KR" sz="3700" dirty="0" smtClean="0"/>
              <a:t>) </a:t>
            </a:r>
            <a:r>
              <a:rPr lang="ko-KR" altLang="en-US" sz="3700" dirty="0" smtClean="0"/>
              <a:t>프로그램을 </a:t>
            </a:r>
            <a:r>
              <a:rPr lang="ko-KR" altLang="en-US" sz="3700" dirty="0"/>
              <a:t>종료할 때 </a:t>
            </a:r>
            <a:r>
              <a:rPr lang="ko-KR" altLang="en-US" sz="3700" dirty="0" err="1"/>
              <a:t>파이썬</a:t>
            </a:r>
            <a:r>
              <a:rPr lang="ko-KR" altLang="en-US" sz="3700" dirty="0"/>
              <a:t> 프로그램이 열려 있는 파일의 객체를 자동으로 닫음</a:t>
            </a:r>
          </a:p>
          <a:p>
            <a:r>
              <a:rPr lang="ko-KR" altLang="en-US" sz="3700" dirty="0"/>
              <a:t> </a:t>
            </a:r>
          </a:p>
          <a:p>
            <a:r>
              <a:rPr lang="en-US" altLang="ko-KR" sz="3700" dirty="0"/>
              <a:t>f = open("fio_data_process_1_1.txt", "w") </a:t>
            </a:r>
            <a:r>
              <a:rPr lang="en-US" altLang="ko-KR" sz="3700" dirty="0" smtClean="0"/>
              <a:t>// fio_data_process_1_1.txt</a:t>
            </a:r>
            <a:r>
              <a:rPr lang="ko-KR" altLang="en-US" sz="3700" dirty="0"/>
              <a:t>라는 새 파일을 </a:t>
            </a:r>
            <a:r>
              <a:rPr lang="en-US" altLang="ko-KR" sz="3700" dirty="0"/>
              <a:t>write </a:t>
            </a:r>
            <a:r>
              <a:rPr lang="ko-KR" altLang="en-US" sz="3700" dirty="0"/>
              <a:t>모드로 열기</a:t>
            </a:r>
          </a:p>
          <a:p>
            <a:r>
              <a:rPr lang="en-US" altLang="ko-KR" sz="3700" dirty="0"/>
              <a:t>for newline in </a:t>
            </a:r>
            <a:r>
              <a:rPr lang="en-US" altLang="ko-KR" sz="3700" dirty="0" err="1"/>
              <a:t>newline_list</a:t>
            </a:r>
            <a:r>
              <a:rPr lang="en-US" altLang="ko-KR" sz="3700" dirty="0"/>
              <a:t>:            </a:t>
            </a:r>
            <a:r>
              <a:rPr lang="en-US" altLang="ko-KR" sz="3700" dirty="0" smtClean="0"/>
              <a:t> // </a:t>
            </a:r>
            <a:r>
              <a:rPr lang="en-US" altLang="ko-KR" sz="3700" dirty="0"/>
              <a:t>newline</a:t>
            </a:r>
            <a:r>
              <a:rPr lang="ko-KR" altLang="en-US" sz="3700" dirty="0"/>
              <a:t>에 </a:t>
            </a:r>
            <a:r>
              <a:rPr lang="en-US" altLang="ko-KR" sz="3700" dirty="0" err="1" smtClean="0"/>
              <a:t>newline_list</a:t>
            </a:r>
            <a:r>
              <a:rPr lang="ko-KR" altLang="en-US" sz="3700" dirty="0"/>
              <a:t>의 리스트 값을 다 넣을 때까지 반복</a:t>
            </a:r>
          </a:p>
          <a:p>
            <a:r>
              <a:rPr lang="ko-KR" altLang="en-US" sz="3700" dirty="0"/>
              <a:t>    </a:t>
            </a:r>
            <a:r>
              <a:rPr lang="en-US" altLang="ko-KR" sz="3700" dirty="0"/>
              <a:t>print(newline, file = f)            </a:t>
            </a:r>
            <a:r>
              <a:rPr lang="en-US" altLang="ko-KR" sz="3700" dirty="0" smtClean="0"/>
              <a:t>   // </a:t>
            </a:r>
            <a:r>
              <a:rPr lang="ko-KR" altLang="en-US" sz="3700" dirty="0" smtClean="0"/>
              <a:t>잘 동작하는지 </a:t>
            </a:r>
            <a:r>
              <a:rPr lang="en-US" altLang="ko-KR" sz="3700" dirty="0" smtClean="0"/>
              <a:t>newline </a:t>
            </a:r>
            <a:r>
              <a:rPr lang="ko-KR" altLang="en-US" sz="3700" dirty="0"/>
              <a:t>출력</a:t>
            </a:r>
          </a:p>
          <a:p>
            <a:r>
              <a:rPr lang="en-US" altLang="ko-KR" sz="3700" dirty="0" err="1"/>
              <a:t>f.close</a:t>
            </a:r>
            <a:r>
              <a:rPr lang="en-US" altLang="ko-KR" sz="3700" dirty="0"/>
              <a:t>()                             </a:t>
            </a:r>
            <a:r>
              <a:rPr lang="en-US" altLang="ko-KR" sz="3700" dirty="0" smtClean="0"/>
              <a:t>       </a:t>
            </a:r>
            <a:r>
              <a:rPr lang="en-US" altLang="ko-KR" sz="3700" dirty="0"/>
              <a:t> </a:t>
            </a:r>
            <a:r>
              <a:rPr lang="en-US" altLang="ko-KR" sz="3700" dirty="0" smtClean="0"/>
              <a:t>// </a:t>
            </a:r>
            <a:r>
              <a:rPr lang="ko-KR" altLang="en-US" sz="3700" dirty="0" smtClean="0"/>
              <a:t>파일 </a:t>
            </a:r>
            <a:r>
              <a:rPr lang="ko-KR" altLang="en-US" sz="3700" dirty="0"/>
              <a:t>닫기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048000" y="-2181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9CDCFE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</a:t>
            </a:r>
            <a:endParaRPr lang="ko-KR" altLang="en-US" b="0" i="0" dirty="0">
              <a:solidFill>
                <a:srgbClr val="000000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772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1. </a:t>
            </a:r>
            <a:r>
              <a:rPr lang="en-US" altLang="ko-KR" dirty="0">
                <a:ea typeface="+mj-lt"/>
                <a:cs typeface="+mj-lt"/>
              </a:rPr>
              <a:t>1.</a:t>
            </a:r>
            <a:r>
              <a:rPr lang="ko-KR" altLang="en-US" dirty="0">
                <a:ea typeface="+mj-lt"/>
                <a:cs typeface="+mj-lt"/>
              </a:rPr>
              <a:t> </a:t>
            </a:r>
            <a:r>
              <a:rPr lang="ko-KR" dirty="0" err="1">
                <a:ea typeface="+mj-lt"/>
                <a:cs typeface="+mj-lt"/>
              </a:rPr>
              <a:t>fio</a:t>
            </a:r>
            <a:r>
              <a:rPr lang="ko-KR" dirty="0">
                <a:ea typeface="+mj-lt"/>
                <a:cs typeface="+mj-lt"/>
              </a:rPr>
              <a:t> 소개</a:t>
            </a:r>
            <a:r>
              <a:rPr lang="ko-KR" altLang="en-US" dirty="0">
                <a:ea typeface="+mj-lt"/>
                <a:cs typeface="+mj-lt"/>
              </a:rPr>
              <a:t> 및 </a:t>
            </a:r>
            <a:r>
              <a:rPr lang="ko-KR" altLang="en-US" dirty="0" smtClean="0">
                <a:ea typeface="+mj-lt"/>
                <a:cs typeface="+mj-lt"/>
              </a:rPr>
              <a:t>설치</a:t>
            </a:r>
            <a:r>
              <a:rPr lang="en-US" altLang="ko-KR" dirty="0" smtClean="0">
                <a:ea typeface="+mj-lt"/>
                <a:cs typeface="+mj-lt"/>
              </a:rPr>
              <a:t>- </a:t>
            </a:r>
            <a:r>
              <a:rPr lang="ko-KR" altLang="en-US" sz="2800" dirty="0" smtClean="0">
                <a:ea typeface="+mj-lt"/>
                <a:cs typeface="+mj-lt"/>
              </a:rPr>
              <a:t>배경</a:t>
            </a:r>
            <a:endParaRPr lang="ko-KR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54748-604E-48F1-BF1C-3A94E64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ko-KR" altLang="en-US" dirty="0" smtClean="0"/>
              <a:t>특정 워크로드를 테스트하고 싶을 때 매번 테스트 프로그램을 만들기 힘들어 작성</a:t>
            </a:r>
            <a:endParaRPr lang="en-US" altLang="ko-KR" dirty="0" smtClean="0"/>
          </a:p>
          <a:p>
            <a:r>
              <a:rPr lang="ko-KR" altLang="en-US" dirty="0" smtClean="0"/>
              <a:t>특히 비슷한 테스트를 자주 수행해야하는 경우 효과적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83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39" y="165629"/>
            <a:ext cx="11957875" cy="7004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  <a:r>
              <a:rPr lang="en-US" altLang="ko-KR" dirty="0"/>
              <a:t>-</a:t>
            </a:r>
            <a:r>
              <a:rPr lang="ko-KR" altLang="en-US" dirty="0"/>
              <a:t>데이터 편집하기</a:t>
            </a:r>
            <a:r>
              <a:rPr lang="en-US" altLang="ko-KR" dirty="0"/>
              <a:t>(</a:t>
            </a:r>
            <a:r>
              <a:rPr lang="ko-KR" altLang="en-US" dirty="0"/>
              <a:t>열의 이중 공백 제거</a:t>
            </a:r>
            <a:r>
              <a:rPr lang="en-US" altLang="ko-KR" dirty="0"/>
              <a:t>)-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split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/>
              <a:t>문자열</a:t>
            </a:r>
            <a:r>
              <a:rPr lang="en-US" altLang="ko-KR" dirty="0"/>
              <a:t>.split(</a:t>
            </a:r>
            <a:r>
              <a:rPr lang="en-US" altLang="ko-KR" dirty="0" err="1"/>
              <a:t>sep</a:t>
            </a:r>
            <a:r>
              <a:rPr lang="en-US" altLang="ko-KR" dirty="0"/>
              <a:t>, </a:t>
            </a:r>
            <a:r>
              <a:rPr lang="en-US" altLang="ko-KR" dirty="0" err="1"/>
              <a:t>maxsplit</a:t>
            </a:r>
            <a:r>
              <a:rPr lang="en-US" altLang="ko-KR" dirty="0"/>
              <a:t>) </a:t>
            </a:r>
            <a:r>
              <a:rPr lang="ko-KR" altLang="en-US" dirty="0"/>
              <a:t>함수는 문자열을 </a:t>
            </a:r>
            <a:r>
              <a:rPr lang="en-US" altLang="ko-KR" dirty="0" err="1"/>
              <a:t>maxsplit</a:t>
            </a:r>
            <a:r>
              <a:rPr lang="en-US" altLang="ko-KR" dirty="0"/>
              <a:t> </a:t>
            </a:r>
            <a:r>
              <a:rPr lang="ko-KR" altLang="en-US" dirty="0"/>
              <a:t>횟수만큼 </a:t>
            </a:r>
            <a:r>
              <a:rPr lang="en-US" altLang="ko-KR" dirty="0" err="1"/>
              <a:t>sep</a:t>
            </a:r>
            <a:r>
              <a:rPr lang="ko-KR" altLang="en-US" dirty="0"/>
              <a:t>의 </a:t>
            </a:r>
            <a:r>
              <a:rPr lang="ko-KR" altLang="en-US" dirty="0" err="1"/>
              <a:t>구분자를</a:t>
            </a:r>
            <a:r>
              <a:rPr lang="ko-KR" altLang="en-US" dirty="0"/>
              <a:t> 기준으로 문자열을 구분하여 잘라서 리스트로 만들어 </a:t>
            </a:r>
            <a:r>
              <a:rPr lang="ko-KR" altLang="en-US" dirty="0" smtClean="0"/>
              <a:t>준다</a:t>
            </a:r>
            <a:endParaRPr lang="en-US" altLang="ko-KR" dirty="0" smtClean="0"/>
          </a:p>
          <a:p>
            <a:r>
              <a:rPr lang="ko-KR" altLang="en-US" dirty="0"/>
              <a:t>문자열</a:t>
            </a:r>
            <a:r>
              <a:rPr lang="en-US" altLang="ko-KR" dirty="0"/>
              <a:t>.split() </a:t>
            </a:r>
            <a:r>
              <a:rPr lang="ko-KR" altLang="en-US" dirty="0"/>
              <a:t>를 사용하게 되면 </a:t>
            </a:r>
            <a:r>
              <a:rPr lang="ko-KR" altLang="en-US" dirty="0" smtClean="0"/>
              <a:t> 띄어쓰기</a:t>
            </a:r>
            <a:r>
              <a:rPr lang="en-US" altLang="ko-KR" dirty="0" smtClean="0"/>
              <a:t>, </a:t>
            </a:r>
            <a:r>
              <a:rPr lang="ko-KR" altLang="en-US" dirty="0" err="1"/>
              <a:t>엔터를</a:t>
            </a:r>
            <a:r>
              <a:rPr lang="ko-KR" altLang="en-US" dirty="0"/>
              <a:t> 구분하여 문자열을 나누게 </a:t>
            </a:r>
            <a:r>
              <a:rPr lang="ko-KR" altLang="en-US" dirty="0" smtClean="0"/>
              <a:t>된다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6" y="4122056"/>
            <a:ext cx="6293903" cy="9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0411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39" y="165629"/>
            <a:ext cx="11957875" cy="7004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  <a:r>
              <a:rPr lang="en-US" altLang="ko-KR" dirty="0"/>
              <a:t>-</a:t>
            </a:r>
            <a:r>
              <a:rPr lang="ko-KR" altLang="en-US" dirty="0"/>
              <a:t>데이터 편집하기</a:t>
            </a:r>
            <a:r>
              <a:rPr lang="en-US" altLang="ko-KR" dirty="0"/>
              <a:t>(</a:t>
            </a:r>
            <a:r>
              <a:rPr lang="ko-KR" altLang="en-US" dirty="0"/>
              <a:t>열의 이중 공백 제거</a:t>
            </a:r>
            <a:r>
              <a:rPr lang="en-US" altLang="ko-KR" dirty="0"/>
              <a:t>)-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매개변수로 </a:t>
            </a:r>
            <a:r>
              <a:rPr lang="ko-KR" altLang="en-US" dirty="0"/>
              <a:t>들어온 리스트에 있는 요소 하나하나를 합쳐서 하나의 문자열로 바꾸어 반환하는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/>
              <a:t>'</a:t>
            </a:r>
            <a:r>
              <a:rPr lang="ko-KR" altLang="en-US" dirty="0" err="1"/>
              <a:t>구분자</a:t>
            </a:r>
            <a:r>
              <a:rPr lang="en-US" altLang="ko-KR" dirty="0"/>
              <a:t>'.join(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리스트의 </a:t>
            </a:r>
            <a:r>
              <a:rPr lang="ko-KR" altLang="en-US" dirty="0"/>
              <a:t>값과 값 사이에 </a:t>
            </a:r>
            <a:r>
              <a:rPr lang="en-US" altLang="ko-KR" dirty="0"/>
              <a:t>'</a:t>
            </a:r>
            <a:r>
              <a:rPr lang="ko-KR" altLang="en-US" dirty="0" err="1"/>
              <a:t>구분자</a:t>
            </a:r>
            <a:r>
              <a:rPr lang="en-US" altLang="ko-KR" dirty="0"/>
              <a:t>'</a:t>
            </a:r>
            <a:r>
              <a:rPr lang="ko-KR" altLang="en-US" dirty="0"/>
              <a:t>에 들어온 </a:t>
            </a:r>
            <a:r>
              <a:rPr lang="ko-KR" altLang="en-US" dirty="0" err="1"/>
              <a:t>구분자를</a:t>
            </a:r>
            <a:r>
              <a:rPr lang="ko-KR" altLang="en-US" dirty="0"/>
              <a:t> 넣어서 하나의 문자열로 </a:t>
            </a:r>
            <a:r>
              <a:rPr lang="ko-KR" altLang="en-US" dirty="0" smtClean="0"/>
              <a:t>합쳐준다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'_'.join(['a', 'b', 'c']) </a:t>
            </a:r>
            <a:r>
              <a:rPr lang="ko-KR" altLang="en-US" dirty="0"/>
              <a:t>라 하면 </a:t>
            </a:r>
            <a:r>
              <a:rPr lang="en-US" altLang="ko-KR" dirty="0"/>
              <a:t>"</a:t>
            </a:r>
            <a:r>
              <a:rPr lang="en-US" altLang="ko-KR" dirty="0" err="1"/>
              <a:t>a_b_c</a:t>
            </a:r>
            <a:r>
              <a:rPr lang="en-US" altLang="ko-KR" dirty="0"/>
              <a:t>"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/>
              <a:t/>
            </a:r>
            <a:br>
              <a:rPr lang="ko-KR" altLang="en-US"/>
            </a:b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8866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엑셀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883" y="1814254"/>
            <a:ext cx="7802966" cy="438916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편집한 데이터를 엑셀에 삽입 하기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 ,</a:t>
            </a:r>
            <a:r>
              <a:rPr lang="en-US" altLang="ko-KR" dirty="0" err="1" smtClean="0"/>
              <a:t>ctrl+v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41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엑셀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39" r="47832"/>
          <a:stretch/>
        </p:blipFill>
        <p:spPr>
          <a:xfrm>
            <a:off x="965759" y="2139695"/>
            <a:ext cx="3926281" cy="422760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메뉴 데이터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열에 텍스트 입력을 선택</a:t>
            </a:r>
            <a:endParaRPr lang="en-US" altLang="ko-KR" dirty="0" smtClean="0"/>
          </a:p>
          <a:p>
            <a:r>
              <a:rPr lang="ko-KR" altLang="en-US" dirty="0" smtClean="0"/>
              <a:t>공간을 선택하고 적용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33950" y="3637305"/>
            <a:ext cx="223025" cy="133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50" y="2139695"/>
            <a:ext cx="5289436" cy="41297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92323" y="2816351"/>
            <a:ext cx="161773" cy="147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010912" y="3968496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450592" y="4617720"/>
            <a:ext cx="493776" cy="155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1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엑셀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6" t="25928" r="43007" b="904"/>
          <a:stretch/>
        </p:blipFill>
        <p:spPr>
          <a:xfrm>
            <a:off x="6526983" y="2345646"/>
            <a:ext cx="4547749" cy="35520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열</a:t>
            </a:r>
            <a:r>
              <a:rPr lang="en-US" altLang="ko-KR" dirty="0" smtClean="0"/>
              <a:t>(A,B...)</a:t>
            </a:r>
            <a:r>
              <a:rPr lang="ko-KR" altLang="en-US" dirty="0" smtClean="0"/>
              <a:t>을 클릭하고 </a:t>
            </a:r>
            <a:r>
              <a:rPr lang="en-US" altLang="ko-KR" dirty="0" smtClean="0"/>
              <a:t>Delete </a:t>
            </a:r>
            <a:r>
              <a:rPr lang="ko-KR" altLang="en-US" dirty="0" smtClean="0"/>
              <a:t>키를 눌러서 필요 없는 부분 삭제</a:t>
            </a:r>
            <a:endParaRPr lang="en-US" altLang="ko-KR" dirty="0" smtClean="0"/>
          </a:p>
          <a:p>
            <a:r>
              <a:rPr lang="ko-KR" altLang="en-US" dirty="0" err="1" smtClean="0"/>
              <a:t>삭제후</a:t>
            </a:r>
            <a:r>
              <a:rPr lang="ko-KR" altLang="en-US" dirty="0" smtClean="0"/>
              <a:t> 필요한 부분은 복사 </a:t>
            </a:r>
            <a:r>
              <a:rPr lang="ko-KR" altLang="en-US" dirty="0" err="1" smtClean="0"/>
              <a:t>붙히기</a:t>
            </a:r>
            <a:r>
              <a:rPr lang="en-US" altLang="ko-KR" dirty="0" smtClean="0"/>
              <a:t>(</a:t>
            </a:r>
            <a:r>
              <a:rPr lang="en-US" altLang="ko-KR" dirty="0" err="1"/>
              <a:t>ctrl+c</a:t>
            </a:r>
            <a:r>
              <a:rPr lang="en-US" altLang="ko-KR" dirty="0"/>
              <a:t> ,</a:t>
            </a:r>
            <a:r>
              <a:rPr lang="en-US" altLang="ko-KR" dirty="0" err="1"/>
              <a:t>ctrl+v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하여서 원하는 열로 옮기기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2" y="2244045"/>
            <a:ext cx="4549503" cy="355200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534067" y="3846311"/>
            <a:ext cx="603504" cy="347472"/>
          </a:xfrm>
          <a:prstGeom prst="rightArrow">
            <a:avLst/>
          </a:prstGeom>
          <a:solidFill>
            <a:srgbClr val="04040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02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엑셀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83" y="1594625"/>
            <a:ext cx="8220650" cy="462411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데이터를 드래그해서 메뉴 삽입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원하는 그래프 모양을 누르면 그래프 생성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92137" y="2497873"/>
            <a:ext cx="1226634" cy="167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31327" y="2319453"/>
            <a:ext cx="200722" cy="178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47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370" y="1603095"/>
            <a:ext cx="8295651" cy="466630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생성된 그래프를 두 번 클릭하면 형식 설정 변경가능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75649" y="2932771"/>
            <a:ext cx="1494263" cy="2977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2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751" y="1517088"/>
            <a:ext cx="8797455" cy="494856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그래프 그리기 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71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그래프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-</a:t>
            </a:r>
            <a:r>
              <a:rPr lang="en-US" altLang="ko-KR" dirty="0" err="1"/>
              <a:t>pid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이상 </a:t>
            </a:r>
            <a:r>
              <a:rPr lang="ko-KR" altLang="en-US" dirty="0" smtClean="0"/>
              <a:t>일 때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176" y="927100"/>
            <a:ext cx="4403422" cy="51466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764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59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682514"/>
            <a:ext cx="9445085" cy="4783143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엑셀에 정렬 및 필터 옵션 선택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500839" y="1682514"/>
            <a:ext cx="323385" cy="190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06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j-lt"/>
                <a:cs typeface="+mj-lt"/>
              </a:rPr>
              <a:t>1</a:t>
            </a:r>
            <a:r>
              <a:rPr lang="ko-KR" dirty="0">
                <a:ea typeface="+mj-lt"/>
                <a:cs typeface="+mj-lt"/>
              </a:rPr>
              <a:t>. </a:t>
            </a:r>
            <a:r>
              <a:rPr lang="ko-KR" dirty="0" err="1">
                <a:ea typeface="+mj-lt"/>
                <a:cs typeface="+mj-lt"/>
              </a:rPr>
              <a:t>fio</a:t>
            </a:r>
            <a:r>
              <a:rPr lang="ko-KR" altLang="en-US" dirty="0">
                <a:ea typeface="+mj-lt"/>
                <a:cs typeface="+mj-lt"/>
              </a:rPr>
              <a:t> 소개 및</a:t>
            </a:r>
            <a:r>
              <a:rPr lang="ko-KR" dirty="0">
                <a:ea typeface="+mj-lt"/>
                <a:cs typeface="+mj-lt"/>
              </a:rPr>
              <a:t> 설치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6015DA-82EE-4F89-ABAE-25B5718BD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67" y="2521760"/>
            <a:ext cx="9463767" cy="216081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6167" y="1214846"/>
            <a:ext cx="9463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</a:t>
            </a:r>
            <a:r>
              <a:rPr lang="en-US" altLang="ko-KR" sz="2400" dirty="0" err="1"/>
              <a:t>g</a:t>
            </a:r>
            <a:r>
              <a:rPr lang="en-US" altLang="ko-KR" sz="2400" dirty="0" err="1" smtClean="0"/>
              <a:t>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3"/>
              </a:rPr>
              <a:t>https://github.com/axboe/fio.git</a:t>
            </a:r>
            <a:endParaRPr lang="en-US" altLang="ko-K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기존 소스 코드 다운로드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복제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0555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723" y="1224431"/>
            <a:ext cx="4339903" cy="504496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숫자를 오름차순 정렬 선택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386039" y="1706137"/>
            <a:ext cx="1092820" cy="245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72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912" y="1611829"/>
            <a:ext cx="3329785" cy="465757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61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그림과 같은 형태로 만들기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드래그해서 직접 형태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22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731" y="1734491"/>
            <a:ext cx="3743677" cy="453490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행 부분에 </a:t>
            </a:r>
            <a:r>
              <a:rPr lang="en-US" altLang="ko-KR" dirty="0" err="1" smtClean="0"/>
              <a:t>pid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넣어주기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39990" y="1851102"/>
            <a:ext cx="2575932" cy="167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35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그래프 그리기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이전에 설명한 과정을 반복하면 그래프 완성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818" y="1733443"/>
            <a:ext cx="7411811" cy="45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0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7167-4374-4545-8320-4718FA79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+mj-lt"/>
                <a:cs typeface="+mj-lt"/>
              </a:rPr>
              <a:t>5.fio를 사용한 </a:t>
            </a:r>
            <a:r>
              <a:rPr lang="ko-KR" dirty="0" err="1">
                <a:ea typeface="+mj-lt"/>
                <a:cs typeface="+mj-lt"/>
              </a:rPr>
              <a:t>pidstat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err="1">
                <a:ea typeface="+mj-lt"/>
                <a:cs typeface="+mj-lt"/>
              </a:rPr>
              <a:t>측정환경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54748-604E-48F1-BF1C-3A94E64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ko-KR" altLang="en-US" dirty="0" err="1"/>
              <a:t>Fio</a:t>
            </a:r>
            <a:r>
              <a:rPr lang="ko-KR" altLang="en-US" dirty="0"/>
              <a:t> 설정</a:t>
            </a:r>
          </a:p>
          <a:p>
            <a:pPr lvl="1"/>
            <a:r>
              <a:rPr lang="ko-KR" altLang="en-US" dirty="0"/>
              <a:t>생성한 </a:t>
            </a:r>
            <a:r>
              <a:rPr lang="ko-KR" altLang="en-US" dirty="0" smtClean="0"/>
              <a:t>프로세스</a:t>
            </a:r>
            <a:r>
              <a:rPr lang="ko-KR" altLang="en-US" dirty="0"/>
              <a:t>는</a:t>
            </a:r>
            <a:r>
              <a:rPr lang="ko-KR" altLang="en-US" dirty="0" smtClean="0"/>
              <a:t> 1</a:t>
            </a:r>
            <a:r>
              <a:rPr lang="en-US" altLang="ko-KR" dirty="0" smtClean="0"/>
              <a:t>~5</a:t>
            </a:r>
            <a:r>
              <a:rPr lang="ko-KR" altLang="en-US" dirty="0" smtClean="0"/>
              <a:t>개</a:t>
            </a:r>
            <a:endParaRPr lang="ko-KR" dirty="0"/>
          </a:p>
          <a:p>
            <a:pPr lvl="1"/>
            <a:r>
              <a:rPr lang="ko-KR" altLang="en-US" dirty="0" smtClean="0"/>
              <a:t>프로세스 크기 1GB</a:t>
            </a:r>
            <a:endParaRPr lang="ko-KR" altLang="en-US" dirty="0"/>
          </a:p>
          <a:p>
            <a:pPr lvl="1"/>
            <a:r>
              <a:rPr lang="ko-KR" altLang="en-US" dirty="0"/>
              <a:t>테스트 </a:t>
            </a:r>
            <a:r>
              <a:rPr lang="ko-KR" altLang="en-US" dirty="0" smtClean="0"/>
              <a:t>블록 크기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k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Sysstat</a:t>
            </a:r>
            <a:r>
              <a:rPr lang="ko-KR" altLang="en-US" dirty="0"/>
              <a:t> 설정</a:t>
            </a:r>
          </a:p>
          <a:p>
            <a:pPr lvl="1"/>
            <a:r>
              <a:rPr lang="ko-KR" altLang="en-US" dirty="0"/>
              <a:t> 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초 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초씩 측정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CCEC-4CBB-481A-88D1-90818254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69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6. 측정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프로세스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85" y="2118989"/>
            <a:ext cx="4591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1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6. 측정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프로세스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</a:t>
            </a:r>
            <a:r>
              <a:rPr lang="en-US" altLang="ko-KR" dirty="0"/>
              <a:t>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87" y="2118989"/>
            <a:ext cx="4591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55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6. 측정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프로세스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</a:t>
            </a:r>
            <a:r>
              <a:rPr lang="en-US" altLang="ko-KR" dirty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81" y="2118989"/>
            <a:ext cx="4591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80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6. 측정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프로세스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</a:t>
            </a:r>
            <a:r>
              <a:rPr lang="en-US" altLang="ko-KR" dirty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81" y="2118989"/>
            <a:ext cx="4591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6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6. 측정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프로세스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</a:t>
            </a:r>
            <a:r>
              <a:rPr lang="en-US" altLang="ko-KR" dirty="0"/>
              <a:t>5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31" y="2105891"/>
            <a:ext cx="4843200" cy="2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9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32C79-0E0F-4AF7-8CEC-1B6D1F7B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ea typeface="+mj-lt"/>
                <a:cs typeface="+mj-lt"/>
              </a:rPr>
              <a:t>1. fio 소개 및 설치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955985F-D103-457B-825E-D6D996983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218" y="2394562"/>
            <a:ext cx="4151539" cy="387237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7B5C2-D4B5-41DF-9EEA-543359B03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6167" y="1214846"/>
            <a:ext cx="94637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./configure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설치하기 위한 환경설정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56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32C79-0E0F-4AF7-8CEC-1B6D1F7B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ea typeface="+mj-lt"/>
                <a:cs typeface="+mj-lt"/>
              </a:rPr>
              <a:t>1. fio 소개 및 설치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1C1BE61-01F8-48FC-98A0-ACE450B2B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230" y="2532888"/>
            <a:ext cx="3388178" cy="372893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7B5C2-D4B5-41DF-9EEA-543359B03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6167" y="1214846"/>
            <a:ext cx="946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make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000" dirty="0" smtClean="0"/>
              <a:t>소스를 컴파일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소스파일을 사용자가 </a:t>
            </a:r>
            <a:r>
              <a:rPr lang="ko-KR" altLang="en-US" sz="2000" dirty="0" err="1" smtClean="0"/>
              <a:t>실행가능한</a:t>
            </a:r>
            <a:r>
              <a:rPr lang="ko-KR" altLang="en-US" sz="2000" dirty="0" smtClean="0"/>
              <a:t> 파일로 만들어주는 과정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946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32C79-0E0F-4AF7-8CEC-1B6D1F7B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ea typeface="+mj-lt"/>
                <a:cs typeface="+mj-lt"/>
              </a:rPr>
              <a:t>1. fio 소개 및 설치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DD1BF7-9F27-4A04-B848-18DB45CF4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74" y="2627706"/>
            <a:ext cx="8666389" cy="279626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7B5C2-D4B5-41DF-9EEA-543359B03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765CECA1-5C9B-4693-A1BD-3F65156FCD02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6167" y="1214846"/>
            <a:ext cx="9463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make install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make</a:t>
            </a:r>
            <a:r>
              <a:rPr lang="ko-KR" altLang="en-US" sz="2000" dirty="0"/>
              <a:t>를 통해 만들어진 </a:t>
            </a:r>
            <a:r>
              <a:rPr lang="ko-KR" altLang="en-US" sz="2000" dirty="0" err="1"/>
              <a:t>설치파일</a:t>
            </a:r>
            <a:r>
              <a:rPr lang="en-US" altLang="ko-KR" sz="2000" dirty="0"/>
              <a:t>(setup)</a:t>
            </a:r>
            <a:r>
              <a:rPr lang="ko-KR" altLang="en-US" sz="2000" dirty="0"/>
              <a:t>을 설치를 하는 과정</a:t>
            </a:r>
          </a:p>
        </p:txBody>
      </p:sp>
    </p:spTree>
    <p:extLst>
      <p:ext uri="{BB962C8B-B14F-4D97-AF65-F5344CB8AC3E}">
        <p14:creationId xmlns:p14="http://schemas.microsoft.com/office/powerpoint/2010/main" val="331327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6889</TotalTime>
  <Words>2389</Words>
  <Application>Microsoft Office PowerPoint</Application>
  <PresentationFormat>와이드스크린</PresentationFormat>
  <Paragraphs>327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lato</vt:lpstr>
      <vt:lpstr>Open Sans</vt:lpstr>
      <vt:lpstr>roboto</vt:lpstr>
      <vt:lpstr>돋움</vt:lpstr>
      <vt:lpstr>맑은 고딕</vt:lpstr>
      <vt:lpstr>Arial</vt:lpstr>
      <vt:lpstr>Wingdings</vt:lpstr>
      <vt:lpstr>Office 테마</vt:lpstr>
      <vt:lpstr>PowerPoint 프레젠테이션</vt:lpstr>
      <vt:lpstr>목차</vt:lpstr>
      <vt:lpstr>1. 1. fio 소개 및 설치- 기본 용어 설명</vt:lpstr>
      <vt:lpstr>1. 1. fio 소개 및 설치- 정의</vt:lpstr>
      <vt:lpstr>1. 1. fio 소개 및 설치- 배경</vt:lpstr>
      <vt:lpstr>1. fio 소개 및 설치</vt:lpstr>
      <vt:lpstr>1. fio 소개 및 설치</vt:lpstr>
      <vt:lpstr>1. fio 소개 및 설치</vt:lpstr>
      <vt:lpstr>1. fio 소개 및 설치</vt:lpstr>
      <vt:lpstr>2. fio 사용법-옵션 종류(기본 옵션)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사용법-Fio로 원하는 워크로드를 수행하기 위한 과정</vt:lpstr>
      <vt:lpstr>2. fio 사용법-예제</vt:lpstr>
      <vt:lpstr>3. pidstat 소개 및 설치</vt:lpstr>
      <vt:lpstr>3. pidstat 소개 및 설치</vt:lpstr>
      <vt:lpstr>3. pidstat 소개 및 설치-sysstat 설치</vt:lpstr>
      <vt:lpstr>3. pidstat 소개 및 설치-sysstat 설치</vt:lpstr>
      <vt:lpstr>3. pidstat 소개 및 설치-sysstat 설치</vt:lpstr>
      <vt:lpstr>3. pidstat 소개 및 설치-sysstat 설치</vt:lpstr>
      <vt:lpstr>3. pidstat 소개 및 설치-sysstat 설치</vt:lpstr>
      <vt:lpstr>4. sysstat 사용법-표기 용어 정리</vt:lpstr>
      <vt:lpstr>4. sysstat 사용법-pidstat 측정</vt:lpstr>
      <vt:lpstr>4. sysstat 사용법-pidstat 측정</vt:lpstr>
      <vt:lpstr>4. sysstat 사용법-pidstat 측정</vt:lpstr>
      <vt:lpstr>4. sysstat 사용법-pidstat 측정</vt:lpstr>
      <vt:lpstr>4. sysstat 사용법-pidstat 측정</vt:lpstr>
      <vt:lpstr>4. sysstat 사용법-pidstat 측정</vt:lpstr>
      <vt:lpstr>4. sysstat 사용법-pidstat 측정</vt:lpstr>
      <vt:lpstr>4. sysstat 사용법</vt:lpstr>
      <vt:lpstr>5. 그래프 그리기</vt:lpstr>
      <vt:lpstr>5. 그래프 그리기</vt:lpstr>
      <vt:lpstr>5. 그래프 그리기-데이터 txt로 만들기</vt:lpstr>
      <vt:lpstr>5. 그래프 그리기-데이터 편집하기(열의 이중 공백 제거)</vt:lpstr>
      <vt:lpstr>5. 그래프 그리기-데이터 편집하기(열의 이중 공백 제거)</vt:lpstr>
      <vt:lpstr>5. 그래프 그리기-데이터 편집하기(열의 이중 공백 제거)</vt:lpstr>
      <vt:lpstr>5. 그래프 그리기-데이터 편집하기(열의 이중 공백 제거)-파이썬</vt:lpstr>
      <vt:lpstr>5. 그래프 그리기-데이터 편집하기(열의 이중 공백 제거)-파이썬</vt:lpstr>
      <vt:lpstr>5. 그래프 그리기-데이터 편집하기(열의 이중 공백 제거)-파이썬</vt:lpstr>
      <vt:lpstr>5. 그래프 그리기-데이터 편집하기(열의 이중 공백 제거)-파이썬</vt:lpstr>
      <vt:lpstr>5. 그래프 그리기-데이터 편집하기(열의 이중 공백 제거)-파이썬</vt:lpstr>
      <vt:lpstr>5. 그래프 그리기-엑셀</vt:lpstr>
      <vt:lpstr>5. 그래프 그리기-엑셀</vt:lpstr>
      <vt:lpstr>5. 그래프 그리기-엑셀</vt:lpstr>
      <vt:lpstr>5. 그래프 그리기-엑셀</vt:lpstr>
      <vt:lpstr>5. 그래프 그리기</vt:lpstr>
      <vt:lpstr>5. 그래프 그리기</vt:lpstr>
      <vt:lpstr>5. 그래프 그리기-pid가 2개 이상 일 때</vt:lpstr>
      <vt:lpstr>5. 그래프 그리기</vt:lpstr>
      <vt:lpstr>5. 그래프 그리기</vt:lpstr>
      <vt:lpstr>5. 그래프 그리기</vt:lpstr>
      <vt:lpstr>5. 그래프 그리기</vt:lpstr>
      <vt:lpstr>5. 그래프 그리기</vt:lpstr>
      <vt:lpstr>5.fio를 사용한 pidstat 측정환경</vt:lpstr>
      <vt:lpstr>6. 측정 결과-프로세스 cpu 사용량</vt:lpstr>
      <vt:lpstr>6. 측정 결과-프로세스 cpu 사용량</vt:lpstr>
      <vt:lpstr>6. 측정 결과-프로세스 cpu 사용량</vt:lpstr>
      <vt:lpstr>6. 측정 결과-프로세스 cpu 사용량</vt:lpstr>
      <vt:lpstr>6. 측정 결과-프로세스 cpu 사용량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219</cp:revision>
  <dcterms:created xsi:type="dcterms:W3CDTF">2012-07-30T17:18:39Z</dcterms:created>
  <dcterms:modified xsi:type="dcterms:W3CDTF">2021-07-20T00:37:52Z</dcterms:modified>
</cp:coreProperties>
</file>